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</p:sldIdLst>
  <p:sldSz cy="13716000" cx="24382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129" roundtripDataSignature="AMtx7mjUDgHXQSi8fP8+HaYM/xmK2v4U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customschemas.google.com/relationships/presentationmetadata" Target="metadata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05d1d63016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05d1d63016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305d1d63016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8cb62b4d9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8cb62b4d9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38cb62b4d9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atterns.yandex-team.ru/presentations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ли диаграмма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4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4"/>
          <p:cNvSpPr txBox="1"/>
          <p:nvPr>
            <p:ph idx="1" type="body"/>
          </p:nvPr>
        </p:nvSpPr>
        <p:spPr>
          <a:xfrm>
            <a:off x="1143000" y="3048000"/>
            <a:ext cx="19461161" cy="9158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indent="-594360" lvl="1" marL="9144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SzPts val="5760"/>
              <a:buFont typeface="Impact"/>
              <a:buChar char="▌"/>
              <a:defRPr/>
            </a:lvl2pPr>
            <a:lvl3pPr indent="-685800" lvl="2" marL="13716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Char char="›"/>
              <a:defRPr/>
            </a:lvl3pPr>
            <a:lvl4pPr indent="-533400" lvl="3" marL="18288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AutoNum type="arabicPeriod"/>
              <a:defRPr/>
            </a:lvl4pPr>
            <a:lvl5pPr indent="-228600" lvl="4" marL="22860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124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4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диаграмма">
  <p:cSld name="Текст и диаграмма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3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3"/>
          <p:cNvSpPr txBox="1"/>
          <p:nvPr>
            <p:ph idx="1" type="body"/>
          </p:nvPr>
        </p:nvSpPr>
        <p:spPr>
          <a:xfrm>
            <a:off x="1143001" y="3048000"/>
            <a:ext cx="10302875" cy="9158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indent="-594360" lvl="1" marL="9144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SzPts val="5760"/>
              <a:buFont typeface="Impact"/>
              <a:buChar char="▌"/>
              <a:defRPr/>
            </a:lvl2pPr>
            <a:lvl3pPr indent="-685800" lvl="2" marL="13716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Char char="›"/>
              <a:defRPr/>
            </a:lvl3pPr>
            <a:lvl4pPr indent="-533400" lvl="3" marL="18288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AutoNum type="arabicPeriod"/>
              <a:defRPr/>
            </a:lvl4pPr>
            <a:lvl5pPr indent="-228600" lvl="4" marL="22860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33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3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33"/>
          <p:cNvSpPr txBox="1"/>
          <p:nvPr>
            <p:ph idx="2" type="body"/>
          </p:nvPr>
        </p:nvSpPr>
        <p:spPr>
          <a:xfrm>
            <a:off x="12954408" y="3047400"/>
            <a:ext cx="10302875" cy="9158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indent="-594360" lvl="1" marL="9144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SzPts val="5760"/>
              <a:buFont typeface="Impact"/>
              <a:buChar char="▌"/>
              <a:defRPr/>
            </a:lvl2pPr>
            <a:lvl3pPr indent="-685800" lvl="2" marL="13716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Char char="›"/>
              <a:defRPr/>
            </a:lvl3pPr>
            <a:lvl4pPr indent="-533400" lvl="3" marL="18288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AutoNum type="arabicPeriod"/>
              <a:defRPr/>
            </a:lvl4pPr>
            <a:lvl5pPr indent="-228600" lvl="4" marL="22860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>
  <p:cSld name="Цитата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4"/>
          <p:cNvSpPr txBox="1"/>
          <p:nvPr>
            <p:ph idx="1" type="body"/>
          </p:nvPr>
        </p:nvSpPr>
        <p:spPr>
          <a:xfrm>
            <a:off x="4178301" y="10674350"/>
            <a:ext cx="17148970" cy="114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165575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66666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3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4"/>
          <p:cNvSpPr txBox="1"/>
          <p:nvPr>
            <p:ph idx="2" type="body"/>
          </p:nvPr>
        </p:nvSpPr>
        <p:spPr>
          <a:xfrm>
            <a:off x="3048001" y="3048001"/>
            <a:ext cx="18263741" cy="7250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67975" wrap="square" tIns="107975">
            <a:noAutofit/>
          </a:bodyPr>
          <a:lstStyle>
            <a:lvl1pPr indent="-1021080" lvl="0" marL="457200" algn="l">
              <a:lnSpc>
                <a:spcPct val="11665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480"/>
              <a:buFont typeface="Arial"/>
              <a:buChar char="│"/>
              <a:defRPr b="0" sz="1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9436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760"/>
              <a:buChar char="▌"/>
              <a:defRPr/>
            </a:lvl2pPr>
            <a:lvl3pPr indent="-685800" lvl="2" marL="13716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7200"/>
              <a:buChar char="›"/>
              <a:defRPr/>
            </a:lvl3pPr>
            <a:lvl4pPr indent="-533400" lvl="3" marL="18288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4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иктограмм">
  <p:cSld name="5 пиктограмм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5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5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5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35"/>
          <p:cNvSpPr/>
          <p:nvPr>
            <p:ph idx="2" type="pic"/>
          </p:nvPr>
        </p:nvSpPr>
        <p:spPr>
          <a:xfrm>
            <a:off x="1505026" y="5463626"/>
            <a:ext cx="3044826" cy="25380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35" title="Текст"/>
          <p:cNvSpPr txBox="1"/>
          <p:nvPr>
            <p:ph idx="1" type="body"/>
          </p:nvPr>
        </p:nvSpPr>
        <p:spPr>
          <a:xfrm>
            <a:off x="1505027" y="8385811"/>
            <a:ext cx="3054275" cy="3814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35" title="Текст"/>
          <p:cNvSpPr txBox="1"/>
          <p:nvPr>
            <p:ph idx="3" type="body"/>
          </p:nvPr>
        </p:nvSpPr>
        <p:spPr>
          <a:xfrm>
            <a:off x="6089374" y="8385811"/>
            <a:ext cx="3044826" cy="3819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5" title="Текст"/>
          <p:cNvSpPr txBox="1"/>
          <p:nvPr>
            <p:ph idx="4" type="body"/>
          </p:nvPr>
        </p:nvSpPr>
        <p:spPr>
          <a:xfrm>
            <a:off x="10668408" y="8385810"/>
            <a:ext cx="3044826" cy="3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35"/>
          <p:cNvSpPr/>
          <p:nvPr>
            <p:ph idx="5" type="pic"/>
          </p:nvPr>
        </p:nvSpPr>
        <p:spPr>
          <a:xfrm>
            <a:off x="6089396" y="5464800"/>
            <a:ext cx="3044826" cy="2538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35"/>
          <p:cNvSpPr/>
          <p:nvPr>
            <p:ph idx="6" type="pic"/>
          </p:nvPr>
        </p:nvSpPr>
        <p:spPr>
          <a:xfrm>
            <a:off x="10668406" y="5464800"/>
            <a:ext cx="3044826" cy="25380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35" title="Текст"/>
          <p:cNvSpPr txBox="1"/>
          <p:nvPr>
            <p:ph idx="7" type="body"/>
          </p:nvPr>
        </p:nvSpPr>
        <p:spPr>
          <a:xfrm>
            <a:off x="19820890" y="8385810"/>
            <a:ext cx="3044826" cy="3819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5"/>
          <p:cNvSpPr/>
          <p:nvPr>
            <p:ph idx="8" type="pic"/>
          </p:nvPr>
        </p:nvSpPr>
        <p:spPr>
          <a:xfrm>
            <a:off x="19820890" y="5464412"/>
            <a:ext cx="3044826" cy="25380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35" title="Текст"/>
          <p:cNvSpPr txBox="1"/>
          <p:nvPr>
            <p:ph idx="9" type="body"/>
          </p:nvPr>
        </p:nvSpPr>
        <p:spPr>
          <a:xfrm>
            <a:off x="15247619" y="8385811"/>
            <a:ext cx="3044826" cy="3819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5"/>
          <p:cNvSpPr/>
          <p:nvPr>
            <p:ph idx="13" type="pic"/>
          </p:nvPr>
        </p:nvSpPr>
        <p:spPr>
          <a:xfrm>
            <a:off x="15247619" y="5464412"/>
            <a:ext cx="3044826" cy="253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иктограммы">
  <p:cSld name="4 пиктограммы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6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6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6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36"/>
          <p:cNvSpPr/>
          <p:nvPr>
            <p:ph idx="2" type="pic"/>
          </p:nvPr>
        </p:nvSpPr>
        <p:spPr>
          <a:xfrm>
            <a:off x="2655569" y="5463626"/>
            <a:ext cx="3044826" cy="2538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36" title="Текст&#10;Текст"/>
          <p:cNvSpPr txBox="1"/>
          <p:nvPr>
            <p:ph idx="1" type="body"/>
          </p:nvPr>
        </p:nvSpPr>
        <p:spPr>
          <a:xfrm>
            <a:off x="2655569" y="8385810"/>
            <a:ext cx="3044826" cy="3814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6" title="Текст&#10;Текст"/>
          <p:cNvSpPr txBox="1"/>
          <p:nvPr>
            <p:ph idx="3" type="body"/>
          </p:nvPr>
        </p:nvSpPr>
        <p:spPr>
          <a:xfrm>
            <a:off x="7994650" y="8385810"/>
            <a:ext cx="3044826" cy="3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6" title="Текст&#10;Текст"/>
          <p:cNvSpPr txBox="1"/>
          <p:nvPr>
            <p:ph idx="4" type="body"/>
          </p:nvPr>
        </p:nvSpPr>
        <p:spPr>
          <a:xfrm>
            <a:off x="13338811" y="8385811"/>
            <a:ext cx="3045600" cy="3819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6"/>
          <p:cNvSpPr/>
          <p:nvPr>
            <p:ph idx="5" type="pic"/>
          </p:nvPr>
        </p:nvSpPr>
        <p:spPr>
          <a:xfrm>
            <a:off x="8007352" y="5464800"/>
            <a:ext cx="3043644" cy="25380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36"/>
          <p:cNvSpPr/>
          <p:nvPr>
            <p:ph idx="6" type="pic"/>
          </p:nvPr>
        </p:nvSpPr>
        <p:spPr>
          <a:xfrm>
            <a:off x="13338811" y="5464800"/>
            <a:ext cx="3045600" cy="25380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36" title="Текст"/>
          <p:cNvSpPr txBox="1"/>
          <p:nvPr>
            <p:ph idx="7" type="body"/>
          </p:nvPr>
        </p:nvSpPr>
        <p:spPr>
          <a:xfrm>
            <a:off x="18681700" y="8385810"/>
            <a:ext cx="3044882" cy="3819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36"/>
          <p:cNvSpPr/>
          <p:nvPr>
            <p:ph idx="8" type="pic"/>
          </p:nvPr>
        </p:nvSpPr>
        <p:spPr>
          <a:xfrm>
            <a:off x="18681700" y="5464412"/>
            <a:ext cx="3044882" cy="253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пиктограммы">
  <p:cSld name="3 пиктограммы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7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7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7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37"/>
          <p:cNvSpPr/>
          <p:nvPr>
            <p:ph idx="2" type="pic"/>
          </p:nvPr>
        </p:nvSpPr>
        <p:spPr>
          <a:xfrm>
            <a:off x="4567181" y="5463626"/>
            <a:ext cx="3044826" cy="25380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37" title="Текст&#10;Текст"/>
          <p:cNvSpPr txBox="1"/>
          <p:nvPr>
            <p:ph idx="1" type="body"/>
          </p:nvPr>
        </p:nvSpPr>
        <p:spPr>
          <a:xfrm>
            <a:off x="4567181" y="8385811"/>
            <a:ext cx="3044826" cy="381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37" title="Текст&#10;Текст"/>
          <p:cNvSpPr txBox="1"/>
          <p:nvPr>
            <p:ph idx="3" type="body"/>
          </p:nvPr>
        </p:nvSpPr>
        <p:spPr>
          <a:xfrm>
            <a:off x="10669269" y="8385811"/>
            <a:ext cx="3044826" cy="3819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37" title="Текст&#10;Текст"/>
          <p:cNvSpPr txBox="1"/>
          <p:nvPr>
            <p:ph idx="4" type="body"/>
          </p:nvPr>
        </p:nvSpPr>
        <p:spPr>
          <a:xfrm>
            <a:off x="16779240" y="8385811"/>
            <a:ext cx="3044826" cy="3819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37"/>
          <p:cNvSpPr/>
          <p:nvPr>
            <p:ph idx="5" type="pic"/>
          </p:nvPr>
        </p:nvSpPr>
        <p:spPr>
          <a:xfrm>
            <a:off x="10669269" y="5464800"/>
            <a:ext cx="3044826" cy="25380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37"/>
          <p:cNvSpPr/>
          <p:nvPr>
            <p:ph idx="6" type="pic"/>
          </p:nvPr>
        </p:nvSpPr>
        <p:spPr>
          <a:xfrm>
            <a:off x="16779240" y="5464800"/>
            <a:ext cx="3044826" cy="253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иктограмма и текст">
  <p:cSld name="Пиктограмма и текст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8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8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8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38"/>
          <p:cNvSpPr/>
          <p:nvPr>
            <p:ph idx="2" type="pic"/>
          </p:nvPr>
        </p:nvSpPr>
        <p:spPr>
          <a:xfrm>
            <a:off x="2651208" y="5109798"/>
            <a:ext cx="3469310" cy="2890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38"/>
          <p:cNvSpPr txBox="1"/>
          <p:nvPr>
            <p:ph idx="1" type="body"/>
          </p:nvPr>
        </p:nvSpPr>
        <p:spPr>
          <a:xfrm>
            <a:off x="7612065" y="3041650"/>
            <a:ext cx="12992098" cy="7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indent="-594360" lvl="1" marL="914400" marR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5760"/>
              <a:buFont typeface="Impact"/>
              <a:buChar char="▌"/>
              <a:defRPr/>
            </a:lvl2pPr>
            <a:lvl3pPr indent="-685800" lvl="2" marL="13716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Char char="›"/>
              <a:defRPr/>
            </a:lvl3pPr>
            <a:lvl4pPr indent="-533400" lvl="3" marL="18288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AutoNum type="arabicPeriod"/>
              <a:defRPr/>
            </a:lvl4pPr>
            <a:lvl5pPr indent="-228600" lvl="4" marL="22860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изображения">
  <p:cSld name="3 изображения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9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9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9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39"/>
          <p:cNvSpPr/>
          <p:nvPr>
            <p:ph idx="2" type="pic"/>
          </p:nvPr>
        </p:nvSpPr>
        <p:spPr>
          <a:xfrm>
            <a:off x="1506221" y="4186801"/>
            <a:ext cx="6105525" cy="4960874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39" title="Текст"/>
          <p:cNvSpPr txBox="1"/>
          <p:nvPr>
            <p:ph idx="1" type="body"/>
          </p:nvPr>
        </p:nvSpPr>
        <p:spPr>
          <a:xfrm>
            <a:off x="1506221" y="9530081"/>
            <a:ext cx="6091238" cy="2670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9" title="Текст"/>
          <p:cNvSpPr txBox="1"/>
          <p:nvPr>
            <p:ph idx="3" type="body"/>
          </p:nvPr>
        </p:nvSpPr>
        <p:spPr>
          <a:xfrm>
            <a:off x="9145589" y="9530081"/>
            <a:ext cx="6099175" cy="2670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39"/>
          <p:cNvSpPr/>
          <p:nvPr>
            <p:ph idx="4" type="pic"/>
          </p:nvPr>
        </p:nvSpPr>
        <p:spPr>
          <a:xfrm>
            <a:off x="9145590" y="4186801"/>
            <a:ext cx="6105525" cy="4960874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39"/>
          <p:cNvSpPr/>
          <p:nvPr>
            <p:ph idx="5" type="pic"/>
          </p:nvPr>
        </p:nvSpPr>
        <p:spPr>
          <a:xfrm>
            <a:off x="16770351" y="4186811"/>
            <a:ext cx="6105525" cy="4960874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39" title="Текст"/>
          <p:cNvSpPr txBox="1"/>
          <p:nvPr>
            <p:ph idx="6" type="body"/>
          </p:nvPr>
        </p:nvSpPr>
        <p:spPr>
          <a:xfrm>
            <a:off x="16770351" y="9530081"/>
            <a:ext cx="6105525" cy="2670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изображения">
  <p:cSld name="2 изображения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0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0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0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40"/>
          <p:cNvSpPr/>
          <p:nvPr>
            <p:ph idx="2" type="pic"/>
          </p:nvPr>
        </p:nvSpPr>
        <p:spPr>
          <a:xfrm>
            <a:off x="13336589" y="3424239"/>
            <a:ext cx="8775699" cy="6486526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40"/>
          <p:cNvSpPr/>
          <p:nvPr>
            <p:ph idx="3" type="pic"/>
          </p:nvPr>
        </p:nvSpPr>
        <p:spPr>
          <a:xfrm>
            <a:off x="2270127" y="3424241"/>
            <a:ext cx="8775699" cy="6486526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40" title="Текст"/>
          <p:cNvSpPr txBox="1"/>
          <p:nvPr>
            <p:ph idx="1" type="body"/>
          </p:nvPr>
        </p:nvSpPr>
        <p:spPr>
          <a:xfrm>
            <a:off x="2270125" y="10290684"/>
            <a:ext cx="8775699" cy="1914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40" title="Текст"/>
          <p:cNvSpPr txBox="1"/>
          <p:nvPr>
            <p:ph idx="4" type="body"/>
          </p:nvPr>
        </p:nvSpPr>
        <p:spPr>
          <a:xfrm>
            <a:off x="13336653" y="10290684"/>
            <a:ext cx="8775699" cy="1887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изображении и подпись">
  <p:cSld name="1_изображении и подпись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1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41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41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41"/>
          <p:cNvSpPr/>
          <p:nvPr>
            <p:ph idx="2" type="pic"/>
          </p:nvPr>
        </p:nvSpPr>
        <p:spPr>
          <a:xfrm>
            <a:off x="1125538" y="3041650"/>
            <a:ext cx="22129751" cy="801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141" title="Текст"/>
          <p:cNvSpPr txBox="1"/>
          <p:nvPr>
            <p:ph idx="1" type="body"/>
          </p:nvPr>
        </p:nvSpPr>
        <p:spPr>
          <a:xfrm>
            <a:off x="1143000" y="11437938"/>
            <a:ext cx="19461161" cy="767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изображении и подпись">
  <p:cSld name="2_изображении и подпись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2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42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42"/>
          <p:cNvSpPr/>
          <p:nvPr>
            <p:ph idx="2" type="pic"/>
          </p:nvPr>
        </p:nvSpPr>
        <p:spPr>
          <a:xfrm>
            <a:off x="1125538" y="752475"/>
            <a:ext cx="22129751" cy="10302875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42" title="Текст"/>
          <p:cNvSpPr txBox="1"/>
          <p:nvPr>
            <p:ph idx="1" type="body"/>
          </p:nvPr>
        </p:nvSpPr>
        <p:spPr>
          <a:xfrm>
            <a:off x="1143000" y="11437938"/>
            <a:ext cx="19461161" cy="767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улевой слайд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5"/>
          <p:cNvSpPr/>
          <p:nvPr/>
        </p:nvSpPr>
        <p:spPr>
          <a:xfrm>
            <a:off x="8978263" y="5475251"/>
            <a:ext cx="6401725" cy="245327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изображение">
  <p:cSld name="1 изображение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3"/>
          <p:cNvSpPr/>
          <p:nvPr>
            <p:ph idx="2" type="pic"/>
          </p:nvPr>
        </p:nvSpPr>
        <p:spPr>
          <a:xfrm>
            <a:off x="1142999" y="3048000"/>
            <a:ext cx="22112289" cy="9158288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43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43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43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изображение">
  <p:cSld name="Текст и изображение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4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44"/>
          <p:cNvSpPr txBox="1"/>
          <p:nvPr>
            <p:ph idx="1" type="body"/>
          </p:nvPr>
        </p:nvSpPr>
        <p:spPr>
          <a:xfrm>
            <a:off x="1143001" y="3048000"/>
            <a:ext cx="10302875" cy="9158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indent="-594360" lvl="1" marL="9144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SzPts val="5760"/>
              <a:buFont typeface="Impact"/>
              <a:buChar char="▌"/>
              <a:defRPr/>
            </a:lvl2pPr>
            <a:lvl3pPr indent="-685800" lvl="2" marL="13716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Char char="›"/>
              <a:defRPr/>
            </a:lvl3pPr>
            <a:lvl4pPr indent="-533400" lvl="3" marL="18288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AutoNum type="arabicPeriod"/>
              <a:defRPr/>
            </a:lvl4pPr>
            <a:lvl5pPr indent="-228600" lvl="4" marL="22860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44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44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44"/>
          <p:cNvSpPr/>
          <p:nvPr>
            <p:ph idx="2" type="pic"/>
          </p:nvPr>
        </p:nvSpPr>
        <p:spPr>
          <a:xfrm>
            <a:off x="12955588" y="3048000"/>
            <a:ext cx="10285413" cy="914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 во весь экран">
  <p:cSld name="Изображение во весь экран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5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5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145"/>
          <p:cNvSpPr/>
          <p:nvPr>
            <p:ph idx="2" type="pic"/>
          </p:nvPr>
        </p:nvSpPr>
        <p:spPr>
          <a:xfrm>
            <a:off x="3" y="0"/>
            <a:ext cx="24382411" cy="1371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контакт">
  <p:cSld name="1 контакт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6"/>
          <p:cNvSpPr txBox="1"/>
          <p:nvPr>
            <p:ph idx="1" type="body"/>
          </p:nvPr>
        </p:nvSpPr>
        <p:spPr>
          <a:xfrm>
            <a:off x="4178301" y="10292400"/>
            <a:ext cx="8394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146"/>
          <p:cNvSpPr txBox="1"/>
          <p:nvPr>
            <p:ph idx="2" type="body"/>
          </p:nvPr>
        </p:nvSpPr>
        <p:spPr>
          <a:xfrm>
            <a:off x="4178301" y="9147176"/>
            <a:ext cx="8394700" cy="763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46"/>
          <p:cNvSpPr/>
          <p:nvPr/>
        </p:nvSpPr>
        <p:spPr>
          <a:xfrm>
            <a:off x="3052761" y="9163028"/>
            <a:ext cx="757239" cy="747772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146"/>
          <p:cNvSpPr txBox="1"/>
          <p:nvPr>
            <p:ph idx="3" type="body"/>
          </p:nvPr>
        </p:nvSpPr>
        <p:spPr>
          <a:xfrm>
            <a:off x="3048001" y="2278801"/>
            <a:ext cx="18683382" cy="1907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146"/>
          <p:cNvSpPr txBox="1"/>
          <p:nvPr>
            <p:ph idx="4" type="body"/>
          </p:nvPr>
        </p:nvSpPr>
        <p:spPr>
          <a:xfrm>
            <a:off x="3048000" y="6094414"/>
            <a:ext cx="14501812" cy="763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161975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46"/>
          <p:cNvSpPr txBox="1"/>
          <p:nvPr>
            <p:ph idx="5" type="body"/>
          </p:nvPr>
        </p:nvSpPr>
        <p:spPr>
          <a:xfrm>
            <a:off x="3048000" y="7239001"/>
            <a:ext cx="14501812" cy="75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675" spcFirstLastPara="1" rIns="91425" wrap="square" tIns="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7" name="Google Shape;157;p146"/>
          <p:cNvGrpSpPr/>
          <p:nvPr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58" name="Google Shape;158;p146"/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6"/>
            <p:cNvSpPr/>
            <p:nvPr/>
          </p:nvSpPr>
          <p:spPr>
            <a:xfrm>
              <a:off x="3032796" y="10337800"/>
              <a:ext cx="762000" cy="6731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160" name="Google Shape;160;p146"/>
          <p:cNvGrpSpPr/>
          <p:nvPr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161" name="Google Shape;161;p146"/>
            <p:cNvSpPr txBox="1"/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+7 000 000-00-00</a:t>
              </a:r>
              <a:endParaRPr/>
            </a:p>
          </p:txBody>
        </p:sp>
        <p:sp>
          <p:nvSpPr>
            <p:cNvPr id="162" name="Google Shape;162;p146"/>
            <p:cNvSpPr/>
            <p:nvPr/>
          </p:nvSpPr>
          <p:spPr>
            <a:xfrm>
              <a:off x="13509900" y="-7673810"/>
              <a:ext cx="419101" cy="7620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163" name="Google Shape;163;p146"/>
          <p:cNvGrpSpPr/>
          <p:nvPr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164" name="Google Shape;164;p146"/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165" name="Google Shape;165;p146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46"/>
              <p:cNvSpPr txBox="1"/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800"/>
                  <a:buFont typeface="Arial"/>
                  <a:buNone/>
                </a:pPr>
                <a:r>
                  <a:rPr lang="en-US" sz="4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vkontakte</a:t>
                </a:r>
                <a:endParaRPr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" name="Google Shape;167;p146"/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6"/>
            <p:cNvSpPr/>
            <p:nvPr/>
          </p:nvSpPr>
          <p:spPr>
            <a:xfrm>
              <a:off x="3796006" y="4564013"/>
              <a:ext cx="775411" cy="7632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169" name="Google Shape;169;p146"/>
          <p:cNvGrpSpPr/>
          <p:nvPr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170" name="Google Shape;170;p146"/>
            <p:cNvSpPr txBox="1"/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twitter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6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46"/>
            <p:cNvSpPr/>
            <p:nvPr/>
          </p:nvSpPr>
          <p:spPr>
            <a:xfrm>
              <a:off x="3804785" y="6486908"/>
              <a:ext cx="763200" cy="7632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173" name="Google Shape;173;p146"/>
          <p:cNvGrpSpPr/>
          <p:nvPr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174" name="Google Shape;174;p146"/>
            <p:cNvSpPr txBox="1"/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skype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6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6"/>
            <p:cNvSpPr/>
            <p:nvPr/>
          </p:nvSpPr>
          <p:spPr>
            <a:xfrm>
              <a:off x="3829833" y="8391629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177" name="Google Shape;177;p146"/>
          <p:cNvGrpSpPr/>
          <p:nvPr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178" name="Google Shape;178;p146"/>
            <p:cNvSpPr txBox="1"/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6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6"/>
            <p:cNvSpPr/>
            <p:nvPr/>
          </p:nvSpPr>
          <p:spPr>
            <a:xfrm>
              <a:off x="3939497" y="10308205"/>
              <a:ext cx="622300" cy="7620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181" name="Google Shape;181;p146"/>
          <p:cNvGrpSpPr/>
          <p:nvPr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182" name="Google Shape;182;p146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6"/>
            <p:cNvSpPr txBox="1"/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facebook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6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6"/>
            <p:cNvSpPr/>
            <p:nvPr/>
          </p:nvSpPr>
          <p:spPr>
            <a:xfrm>
              <a:off x="13338451" y="10302264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186" name="Google Shape;186;p146"/>
          <p:cNvGrpSpPr/>
          <p:nvPr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187" name="Google Shape;187;p146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6"/>
            <p:cNvSpPr txBox="1"/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instagram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46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46"/>
            <p:cNvSpPr/>
            <p:nvPr/>
          </p:nvSpPr>
          <p:spPr>
            <a:xfrm>
              <a:off x="13338451" y="6495858"/>
              <a:ext cx="762000" cy="7493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191" name="Google Shape;191;p146"/>
          <p:cNvGrpSpPr/>
          <p:nvPr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192" name="Google Shape;192;p146"/>
            <p:cNvSpPr txBox="1"/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bitbucket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6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6"/>
            <p:cNvSpPr/>
            <p:nvPr/>
          </p:nvSpPr>
          <p:spPr>
            <a:xfrm>
              <a:off x="13385591" y="8379324"/>
              <a:ext cx="673100" cy="7620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195" name="Google Shape;195;p146"/>
          <p:cNvGrpSpPr/>
          <p:nvPr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196" name="Google Shape;196;p146"/>
            <p:cNvSpPr txBox="1"/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website.ru</a:t>
              </a:r>
              <a:endParaRPr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6"/>
            <p:cNvSpPr/>
            <p:nvPr/>
          </p:nvSpPr>
          <p:spPr>
            <a:xfrm>
              <a:off x="3057495" y="-1908227"/>
              <a:ext cx="756000" cy="75600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контакта ">
  <p:cSld name="2 контакта 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7"/>
          <p:cNvSpPr txBox="1"/>
          <p:nvPr>
            <p:ph idx="1" type="body"/>
          </p:nvPr>
        </p:nvSpPr>
        <p:spPr>
          <a:xfrm>
            <a:off x="4178301" y="9147176"/>
            <a:ext cx="8394700" cy="763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147"/>
          <p:cNvSpPr txBox="1"/>
          <p:nvPr>
            <p:ph idx="2" type="body"/>
          </p:nvPr>
        </p:nvSpPr>
        <p:spPr>
          <a:xfrm>
            <a:off x="3048000" y="6094415"/>
            <a:ext cx="9525000" cy="762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161975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147"/>
          <p:cNvSpPr/>
          <p:nvPr/>
        </p:nvSpPr>
        <p:spPr>
          <a:xfrm>
            <a:off x="3052761" y="9163028"/>
            <a:ext cx="757239" cy="747772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147"/>
          <p:cNvSpPr txBox="1"/>
          <p:nvPr>
            <p:ph idx="3" type="body"/>
          </p:nvPr>
        </p:nvSpPr>
        <p:spPr>
          <a:xfrm>
            <a:off x="3048000" y="7239001"/>
            <a:ext cx="9525000" cy="75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675" spcFirstLastPara="1" rIns="91425" wrap="square" tIns="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147"/>
          <p:cNvSpPr txBox="1"/>
          <p:nvPr>
            <p:ph idx="4" type="body"/>
          </p:nvPr>
        </p:nvSpPr>
        <p:spPr>
          <a:xfrm>
            <a:off x="14482949" y="9147176"/>
            <a:ext cx="8392926" cy="763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147"/>
          <p:cNvSpPr/>
          <p:nvPr/>
        </p:nvSpPr>
        <p:spPr>
          <a:xfrm>
            <a:off x="13339854" y="9163028"/>
            <a:ext cx="757239" cy="747772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147"/>
          <p:cNvSpPr txBox="1"/>
          <p:nvPr>
            <p:ph idx="5" type="body"/>
          </p:nvPr>
        </p:nvSpPr>
        <p:spPr>
          <a:xfrm>
            <a:off x="3048001" y="2278801"/>
            <a:ext cx="18683382" cy="1907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47"/>
          <p:cNvSpPr txBox="1"/>
          <p:nvPr>
            <p:ph idx="6" type="body"/>
          </p:nvPr>
        </p:nvSpPr>
        <p:spPr>
          <a:xfrm>
            <a:off x="13336007" y="6094414"/>
            <a:ext cx="9539869" cy="763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161975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147"/>
          <p:cNvSpPr txBox="1"/>
          <p:nvPr>
            <p:ph idx="7" type="body"/>
          </p:nvPr>
        </p:nvSpPr>
        <p:spPr>
          <a:xfrm>
            <a:off x="13336007" y="7239001"/>
            <a:ext cx="9539869" cy="75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675" spcFirstLastPara="1" rIns="91425" wrap="square" tIns="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147"/>
          <p:cNvSpPr txBox="1"/>
          <p:nvPr>
            <p:ph idx="8" type="body"/>
          </p:nvPr>
        </p:nvSpPr>
        <p:spPr>
          <a:xfrm>
            <a:off x="4178301" y="10292400"/>
            <a:ext cx="8394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09" name="Google Shape;209;p147"/>
          <p:cNvGrpSpPr/>
          <p:nvPr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0" name="Google Shape;210;p147"/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47"/>
            <p:cNvSpPr/>
            <p:nvPr/>
          </p:nvSpPr>
          <p:spPr>
            <a:xfrm>
              <a:off x="3032796" y="10337800"/>
              <a:ext cx="762000" cy="673100"/>
            </a:xfrm>
            <a:prstGeom prst="rect">
              <a:avLst/>
            </a:prstGeom>
            <a:noFill/>
            <a:ln>
              <a:noFill/>
            </a:ln>
          </p:spPr>
        </p:sp>
      </p:grpSp>
      <p:sp>
        <p:nvSpPr>
          <p:cNvPr id="212" name="Google Shape;212;p147"/>
          <p:cNvSpPr txBox="1"/>
          <p:nvPr>
            <p:ph idx="9" type="body"/>
          </p:nvPr>
        </p:nvSpPr>
        <p:spPr>
          <a:xfrm>
            <a:off x="14481306" y="10292400"/>
            <a:ext cx="8394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indent="-365760" lvl="1" marL="9144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SzPts val="2160"/>
              <a:buChar char="▌"/>
              <a:defRPr/>
            </a:lvl2pPr>
            <a:lvl3pPr indent="-400050" lvl="2" marL="13716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›"/>
              <a:defRPr/>
            </a:lvl3pPr>
            <a:lvl4pPr indent="-342900" lvl="3" marL="18288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228600" lvl="4" marL="2286000" algn="l">
              <a:lnSpc>
                <a:spcPct val="333333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13" name="Google Shape;213;p147"/>
          <p:cNvGrpSpPr/>
          <p:nvPr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214" name="Google Shape;214;p147"/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47"/>
            <p:cNvSpPr/>
            <p:nvPr/>
          </p:nvSpPr>
          <p:spPr>
            <a:xfrm>
              <a:off x="3032796" y="10337800"/>
              <a:ext cx="762000" cy="6731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216" name="Google Shape;216;p147"/>
          <p:cNvGrpSpPr/>
          <p:nvPr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217" name="Google Shape;217;p147"/>
            <p:cNvSpPr txBox="1"/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+7 000 000-00-00</a:t>
              </a:r>
              <a:endParaRPr/>
            </a:p>
          </p:txBody>
        </p:sp>
        <p:sp>
          <p:nvSpPr>
            <p:cNvPr id="218" name="Google Shape;218;p147"/>
            <p:cNvSpPr/>
            <p:nvPr/>
          </p:nvSpPr>
          <p:spPr>
            <a:xfrm>
              <a:off x="13509900" y="-7673810"/>
              <a:ext cx="419101" cy="7620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219" name="Google Shape;219;p147"/>
          <p:cNvGrpSpPr/>
          <p:nvPr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220" name="Google Shape;220;p147"/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221" name="Google Shape;221;p147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47"/>
              <p:cNvSpPr txBox="1"/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800"/>
                  <a:buFont typeface="Arial"/>
                  <a:buNone/>
                </a:pPr>
                <a:r>
                  <a:rPr lang="en-US" sz="4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vkontakte</a:t>
                </a:r>
                <a:endParaRPr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" name="Google Shape;223;p147"/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7"/>
            <p:cNvSpPr/>
            <p:nvPr/>
          </p:nvSpPr>
          <p:spPr>
            <a:xfrm>
              <a:off x="3796006" y="4564013"/>
              <a:ext cx="775411" cy="7632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225" name="Google Shape;225;p147"/>
          <p:cNvGrpSpPr/>
          <p:nvPr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226" name="Google Shape;226;p147"/>
            <p:cNvSpPr txBox="1"/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twitter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4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47"/>
            <p:cNvSpPr/>
            <p:nvPr/>
          </p:nvSpPr>
          <p:spPr>
            <a:xfrm>
              <a:off x="3804785" y="6486908"/>
              <a:ext cx="763200" cy="7632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229" name="Google Shape;229;p147"/>
          <p:cNvGrpSpPr/>
          <p:nvPr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230" name="Google Shape;230;p147"/>
            <p:cNvSpPr txBox="1"/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skype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47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47"/>
            <p:cNvSpPr/>
            <p:nvPr/>
          </p:nvSpPr>
          <p:spPr>
            <a:xfrm>
              <a:off x="3829833" y="8391629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233" name="Google Shape;233;p147"/>
          <p:cNvGrpSpPr/>
          <p:nvPr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234" name="Google Shape;234;p147"/>
            <p:cNvSpPr txBox="1"/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47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47"/>
            <p:cNvSpPr/>
            <p:nvPr/>
          </p:nvSpPr>
          <p:spPr>
            <a:xfrm>
              <a:off x="3939497" y="10308205"/>
              <a:ext cx="622300" cy="7620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237" name="Google Shape;237;p147"/>
          <p:cNvGrpSpPr/>
          <p:nvPr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238" name="Google Shape;238;p14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47"/>
            <p:cNvSpPr txBox="1"/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facebook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4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47"/>
            <p:cNvSpPr/>
            <p:nvPr/>
          </p:nvSpPr>
          <p:spPr>
            <a:xfrm>
              <a:off x="13338451" y="10302264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242" name="Google Shape;242;p147"/>
          <p:cNvGrpSpPr/>
          <p:nvPr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243" name="Google Shape;243;p147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47"/>
            <p:cNvSpPr txBox="1"/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instagram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47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47"/>
            <p:cNvSpPr/>
            <p:nvPr/>
          </p:nvSpPr>
          <p:spPr>
            <a:xfrm>
              <a:off x="13338451" y="6495858"/>
              <a:ext cx="762000" cy="7493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247" name="Google Shape;247;p147"/>
          <p:cNvGrpSpPr/>
          <p:nvPr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248" name="Google Shape;248;p147"/>
            <p:cNvSpPr txBox="1"/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bitbucket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4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47"/>
            <p:cNvSpPr/>
            <p:nvPr/>
          </p:nvSpPr>
          <p:spPr>
            <a:xfrm>
              <a:off x="13385591" y="8379324"/>
              <a:ext cx="673100" cy="762000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251" name="Google Shape;251;p147"/>
          <p:cNvGrpSpPr/>
          <p:nvPr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252" name="Google Shape;252;p147"/>
            <p:cNvSpPr txBox="1"/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Arial"/>
                <a:buNone/>
              </a:pPr>
              <a:r>
                <a:rPr lang="en-US" sz="4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website.ru</a:t>
              </a:r>
              <a:endParaRPr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47"/>
            <p:cNvSpPr/>
            <p:nvPr/>
          </p:nvSpPr>
          <p:spPr>
            <a:xfrm>
              <a:off x="3057495" y="-1908227"/>
              <a:ext cx="756000" cy="75600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веты">
  <p:cSld name="Советы">
    <p:bg>
      <p:bgPr>
        <a:solidFill>
          <a:srgbClr val="4A78B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9"/>
          <p:cNvSpPr/>
          <p:nvPr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50775" lIns="50775" spcFirstLastPara="1" rIns="50775" wrap="square" tIns="5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9"/>
          <p:cNvSpPr/>
          <p:nvPr/>
        </p:nvSpPr>
        <p:spPr>
          <a:xfrm>
            <a:off x="7979112" y="12194704"/>
            <a:ext cx="7182918" cy="50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75" lIns="50775" spcFirstLastPara="1" rIns="50775" wrap="square" tIns="507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Страницу скрыть или удалить по прочтении!</a:t>
            </a:r>
            <a:endParaRPr/>
          </a:p>
        </p:txBody>
      </p:sp>
      <p:sp>
        <p:nvSpPr>
          <p:cNvPr id="258" name="Google Shape;258;p149"/>
          <p:cNvSpPr/>
          <p:nvPr/>
        </p:nvSpPr>
        <p:spPr>
          <a:xfrm>
            <a:off x="19978343" y="10734152"/>
            <a:ext cx="3316514" cy="2720392"/>
          </a:xfrm>
          <a:prstGeom prst="rect">
            <a:avLst/>
          </a:prstGeom>
          <a:noFill/>
          <a:ln>
            <a:noFill/>
          </a:ln>
        </p:spPr>
        <p:txBody>
          <a:bodyPr anchorCtr="0" anchor="t" bIns="50775" lIns="50775" spcFirstLastPara="1" rIns="50775" wrap="square" tIns="50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Группа презентационных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технологий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9"/>
          <p:cNvSpPr/>
          <p:nvPr/>
        </p:nvSpPr>
        <p:spPr>
          <a:xfrm>
            <a:off x="18302694" y="10441098"/>
            <a:ext cx="1506048" cy="1496268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149"/>
          <p:cNvSpPr/>
          <p:nvPr/>
        </p:nvSpPr>
        <p:spPr>
          <a:xfrm>
            <a:off x="18302612" y="11665834"/>
            <a:ext cx="1506080" cy="1077124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149"/>
          <p:cNvSpPr/>
          <p:nvPr/>
        </p:nvSpPr>
        <p:spPr>
          <a:xfrm>
            <a:off x="3208792" y="4098324"/>
            <a:ext cx="11699744" cy="4203456"/>
          </a:xfrm>
          <a:prstGeom prst="rect">
            <a:avLst/>
          </a:prstGeom>
          <a:noFill/>
          <a:ln>
            <a:noFill/>
          </a:ln>
        </p:spPr>
        <p:txBody>
          <a:bodyPr anchorCtr="0" anchor="t" bIns="50775" lIns="50775" spcFirstLastPara="1" rIns="50775" wrap="square" tIns="50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9"/>
          <p:cNvSpPr/>
          <p:nvPr/>
        </p:nvSpPr>
        <p:spPr>
          <a:xfrm>
            <a:off x="947057" y="1526084"/>
            <a:ext cx="4149489" cy="2964578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149"/>
          <p:cNvSpPr/>
          <p:nvPr/>
        </p:nvSpPr>
        <p:spPr>
          <a:xfrm>
            <a:off x="4945660" y="3320371"/>
            <a:ext cx="5319343" cy="121217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Формат 16:9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Шрифт: Yandex Sans Text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9"/>
          <p:cNvSpPr/>
          <p:nvPr/>
        </p:nvSpPr>
        <p:spPr>
          <a:xfrm>
            <a:off x="4904915" y="1552100"/>
            <a:ext cx="6502055" cy="182957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Шаблон презентации  </a:t>
            </a:r>
            <a:b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для выступлений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9"/>
          <p:cNvSpPr txBox="1"/>
          <p:nvPr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Установите шрифт Yandex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Sans Text и Hack </a:t>
            </a:r>
            <a:b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работы с кодом</a:t>
            </a:r>
            <a:endParaRPr/>
          </a:p>
          <a:p>
            <a:pPr indent="-742950" lvl="0" marL="7429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Добавьте слайд из базового набора или выберите необходимый слайд из представленных ниже</a:t>
            </a:r>
            <a:endParaRPr/>
          </a:p>
          <a:p>
            <a:pPr indent="-742950" lvl="0" marL="7429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Скачивайте материалы для презентаций с Паттернов</a:t>
            </a:r>
            <a:b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patterns.yandex-team.ru/presentations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-742950" lvl="0" marL="7429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очереди скопируйте содержимое слайда </a:t>
            </a:r>
            <a:b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(не копируйте слайды целиком для корректной работы шаблона)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9"/>
          <p:cNvSpPr/>
          <p:nvPr/>
        </p:nvSpPr>
        <p:spPr>
          <a:xfrm>
            <a:off x="14866883" y="1552100"/>
            <a:ext cx="1156143" cy="1589997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149"/>
          <p:cNvSpPr/>
          <p:nvPr/>
        </p:nvSpPr>
        <p:spPr>
          <a:xfrm>
            <a:off x="14908536" y="1589205"/>
            <a:ext cx="1023436" cy="791459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149"/>
          <p:cNvSpPr/>
          <p:nvPr/>
        </p:nvSpPr>
        <p:spPr>
          <a:xfrm>
            <a:off x="14870701" y="2940400"/>
            <a:ext cx="8005174" cy="3259652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149"/>
          <p:cNvSpPr/>
          <p:nvPr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49"/>
          <p:cNvSpPr/>
          <p:nvPr/>
        </p:nvSpPr>
        <p:spPr>
          <a:xfrm>
            <a:off x="14862406" y="6755258"/>
            <a:ext cx="8013469" cy="3421624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149"/>
          <p:cNvSpPr/>
          <p:nvPr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6"/>
          <p:cNvSpPr/>
          <p:nvPr/>
        </p:nvSpPr>
        <p:spPr>
          <a:xfrm>
            <a:off x="3086100" y="2033270"/>
            <a:ext cx="2289465" cy="877368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26"/>
          <p:cNvSpPr txBox="1"/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66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6"/>
          <p:cNvSpPr txBox="1"/>
          <p:nvPr>
            <p:ph idx="1" type="subTitle"/>
          </p:nvPr>
        </p:nvSpPr>
        <p:spPr>
          <a:xfrm>
            <a:off x="3048002" y="10674351"/>
            <a:ext cx="18302487" cy="1144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2pPr>
            <a:lvl3pPr lvl="2" algn="ctr">
              <a:lnSpc>
                <a:spcPct val="166666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3600"/>
            </a:lvl3pPr>
            <a:lvl4pPr lvl="3" algn="ctr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5pPr>
            <a:lvl6pPr lvl="5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25" name="Google Shape;25;p126"/>
          <p:cNvSpPr/>
          <p:nvPr>
            <p:ph idx="2" type="pic"/>
          </p:nvPr>
        </p:nvSpPr>
        <p:spPr>
          <a:xfrm>
            <a:off x="3059812" y="1818514"/>
            <a:ext cx="8763000" cy="12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26"/>
          <p:cNvSpPr/>
          <p:nvPr>
            <p:ph idx="3" type="pic"/>
          </p:nvPr>
        </p:nvSpPr>
        <p:spPr>
          <a:xfrm>
            <a:off x="16007206" y="1897064"/>
            <a:ext cx="5342400" cy="11445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NDA">
  <p:cSld name="Титульный слайд NDA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7"/>
          <p:cNvSpPr/>
          <p:nvPr/>
        </p:nvSpPr>
        <p:spPr>
          <a:xfrm>
            <a:off x="3086100" y="2033270"/>
            <a:ext cx="2289465" cy="877368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127"/>
          <p:cNvSpPr txBox="1"/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66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7"/>
          <p:cNvSpPr txBox="1"/>
          <p:nvPr>
            <p:ph idx="1" type="subTitle"/>
          </p:nvPr>
        </p:nvSpPr>
        <p:spPr>
          <a:xfrm>
            <a:off x="3048002" y="10674351"/>
            <a:ext cx="18302487" cy="1144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2pPr>
            <a:lvl3pPr lvl="2" algn="ctr">
              <a:lnSpc>
                <a:spcPct val="166666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3600"/>
            </a:lvl3pPr>
            <a:lvl4pPr lvl="3" algn="ctr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5pPr>
            <a:lvl6pPr lvl="5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31" name="Google Shape;31;p127"/>
          <p:cNvSpPr/>
          <p:nvPr/>
        </p:nvSpPr>
        <p:spPr>
          <a:xfrm>
            <a:off x="19823207" y="1963436"/>
            <a:ext cx="1527083" cy="987328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27"/>
          <p:cNvSpPr/>
          <p:nvPr>
            <p:ph idx="2" type="pic"/>
          </p:nvPr>
        </p:nvSpPr>
        <p:spPr>
          <a:xfrm>
            <a:off x="3059812" y="1818514"/>
            <a:ext cx="8763000" cy="121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улевой слайд ENG">
  <p:cSld name="Нулевой слайд ENG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8"/>
          <p:cNvSpPr/>
          <p:nvPr/>
        </p:nvSpPr>
        <p:spPr>
          <a:xfrm>
            <a:off x="8946835" y="5252224"/>
            <a:ext cx="6470897" cy="238325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ENG">
  <p:cSld name="Титульный слайд ENG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9"/>
          <p:cNvSpPr txBox="1"/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166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9"/>
          <p:cNvSpPr txBox="1"/>
          <p:nvPr>
            <p:ph idx="1" type="subTitle"/>
          </p:nvPr>
        </p:nvSpPr>
        <p:spPr>
          <a:xfrm>
            <a:off x="3048002" y="10674351"/>
            <a:ext cx="18302487" cy="1144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2pPr>
            <a:lvl3pPr lvl="2" algn="ctr">
              <a:lnSpc>
                <a:spcPct val="166666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3600"/>
            </a:lvl3pPr>
            <a:lvl4pPr lvl="3" algn="ctr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5pPr>
            <a:lvl6pPr lvl="5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38" name="Google Shape;38;p129"/>
          <p:cNvSpPr/>
          <p:nvPr>
            <p:ph idx="2" type="pic"/>
          </p:nvPr>
        </p:nvSpPr>
        <p:spPr>
          <a:xfrm>
            <a:off x="16007206" y="1897064"/>
            <a:ext cx="5342400" cy="1144588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29"/>
          <p:cNvSpPr/>
          <p:nvPr/>
        </p:nvSpPr>
        <p:spPr>
          <a:xfrm>
            <a:off x="3086099" y="1955344"/>
            <a:ext cx="2329024" cy="857788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29"/>
          <p:cNvSpPr/>
          <p:nvPr>
            <p:ph idx="3" type="pic"/>
          </p:nvPr>
        </p:nvSpPr>
        <p:spPr>
          <a:xfrm>
            <a:off x="3065781" y="1818514"/>
            <a:ext cx="8763000" cy="121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NDA ENG">
  <p:cSld name="Титульный слайд NDA ENG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0"/>
          <p:cNvSpPr txBox="1"/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166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0"/>
          <p:cNvSpPr txBox="1"/>
          <p:nvPr>
            <p:ph idx="1" type="subTitle"/>
          </p:nvPr>
        </p:nvSpPr>
        <p:spPr>
          <a:xfrm>
            <a:off x="3048002" y="10674351"/>
            <a:ext cx="18302487" cy="1144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2pPr>
            <a:lvl3pPr lvl="2" algn="ctr">
              <a:lnSpc>
                <a:spcPct val="166666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3600"/>
            </a:lvl3pPr>
            <a:lvl4pPr lvl="3" algn="ctr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5pPr>
            <a:lvl6pPr lvl="5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44" name="Google Shape;44;p130"/>
          <p:cNvSpPr/>
          <p:nvPr/>
        </p:nvSpPr>
        <p:spPr>
          <a:xfrm>
            <a:off x="19823207" y="1963436"/>
            <a:ext cx="1527083" cy="987328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30"/>
          <p:cNvSpPr/>
          <p:nvPr/>
        </p:nvSpPr>
        <p:spPr>
          <a:xfrm>
            <a:off x="3086099" y="1955344"/>
            <a:ext cx="2329024" cy="857788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30"/>
          <p:cNvSpPr/>
          <p:nvPr>
            <p:ph idx="2" type="pic"/>
          </p:nvPr>
        </p:nvSpPr>
        <p:spPr>
          <a:xfrm>
            <a:off x="3065781" y="1818514"/>
            <a:ext cx="8763000" cy="121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-разделитель">
  <p:cSld name="Слайд-разделитель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1"/>
          <p:cNvSpPr txBox="1"/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66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1"/>
          <p:cNvSpPr txBox="1"/>
          <p:nvPr>
            <p:ph idx="1" type="body"/>
          </p:nvPr>
        </p:nvSpPr>
        <p:spPr>
          <a:xfrm>
            <a:off x="3053558" y="1294842"/>
            <a:ext cx="18273713" cy="763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8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66666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54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875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131"/>
          <p:cNvSpPr/>
          <p:nvPr/>
        </p:nvSpPr>
        <p:spPr>
          <a:xfrm>
            <a:off x="11429207" y="12734401"/>
            <a:ext cx="1525587" cy="46589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2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5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2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algn="l">
              <a:lnSpc>
                <a:spcPct val="18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2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3"/>
          <p:cNvSpPr txBox="1"/>
          <p:nvPr>
            <p:ph idx="1" type="body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94360" lvl="1" marL="914400" marR="0" rtl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5760"/>
              <a:buFont typeface="Impact"/>
              <a:buChar char="▌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5800" lvl="2" marL="1371600" marR="0" rtl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›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33400" lvl="3" marL="1828800" marR="0" rtl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AutoNum type="arabicPeriod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3"/>
          <p:cNvSpPr txBox="1"/>
          <p:nvPr>
            <p:ph idx="11" type="ftr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323975">
            <a:noAutofit/>
          </a:bodyPr>
          <a:lstStyle>
            <a:lvl1pPr lv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3"/>
          <p:cNvSpPr txBox="1"/>
          <p:nvPr>
            <p:ph idx="12" type="sldNum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23"/>
          <p:cNvSpPr txBox="1"/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2" pos="3593">
          <p15:clr>
            <a:srgbClr val="F26B43"/>
          </p15:clr>
        </p15:guide>
        <p15:guide id="23" pos="7920">
          <p15:clr>
            <a:srgbClr val="F26B43"/>
          </p15:clr>
        </p15:guide>
        <p15:guide id="24" pos="8401">
          <p15:clr>
            <a:srgbClr val="F26B43"/>
          </p15:clr>
        </p15:guide>
        <p15:guide id="25" pos="8641">
          <p15:clr>
            <a:srgbClr val="F26B43"/>
          </p15:clr>
        </p15:guide>
        <p15:guide id="26" pos="8881">
          <p15:clr>
            <a:srgbClr val="F26B43"/>
          </p15:clr>
        </p15:guide>
        <p15:guide id="27" pos="9122">
          <p15:clr>
            <a:srgbClr val="F26B43"/>
          </p15:clr>
        </p15:guide>
        <p15:guide id="28" pos="9362">
          <p15:clr>
            <a:srgbClr val="F26B43"/>
          </p15:clr>
        </p15:guide>
        <p15:guide id="29" pos="9603">
          <p15:clr>
            <a:srgbClr val="F26B43"/>
          </p15:clr>
        </p15:guide>
        <p15:guide id="30" pos="10083">
          <p15:clr>
            <a:srgbClr val="F26B43"/>
          </p15:clr>
        </p15:guide>
        <p15:guide id="31" pos="9843">
          <p15:clr>
            <a:srgbClr val="F26B43"/>
          </p15:clr>
        </p15:guide>
        <p15:guide id="32" pos="10324">
          <p15:clr>
            <a:srgbClr val="F26B43"/>
          </p15:clr>
        </p15:guide>
        <p15:guide id="33" pos="11516">
          <p15:clr>
            <a:srgbClr val="F26B43"/>
          </p15:clr>
        </p15:guide>
        <p15:guide id="34" pos="10804">
          <p15:clr>
            <a:srgbClr val="F26B43"/>
          </p15:clr>
        </p15:guide>
        <p15:guide id="35" pos="10564">
          <p15:clr>
            <a:srgbClr val="F26B43"/>
          </p15:clr>
        </p15:guide>
        <p15:guide id="36" pos="11045">
          <p15:clr>
            <a:srgbClr val="F26B43"/>
          </p15:clr>
        </p15:guide>
        <p15:guide id="37" pos="11285">
          <p15:clr>
            <a:srgbClr val="F26B43"/>
          </p15:clr>
        </p15:guide>
        <p15:guide id="38" pos="11766">
          <p15:clr>
            <a:srgbClr val="F26B43"/>
          </p15:clr>
        </p15:guide>
        <p15:guide id="39" pos="12006">
          <p15:clr>
            <a:srgbClr val="F26B43"/>
          </p15:clr>
        </p15:guide>
        <p15:guide id="40" pos="12487">
          <p15:clr>
            <a:srgbClr val="F26B43"/>
          </p15:clr>
        </p15:guide>
        <p15:guide id="41" pos="12247">
          <p15:clr>
            <a:srgbClr val="F26B43"/>
          </p15:clr>
        </p15:guide>
        <p15:guide id="42" pos="12727">
          <p15:clr>
            <a:srgbClr val="F26B43"/>
          </p15:clr>
        </p15:guide>
        <p15:guide id="43" pos="12968">
          <p15:clr>
            <a:srgbClr val="F26B43"/>
          </p15:clr>
        </p15:guide>
        <p15:guide id="44" pos="13208">
          <p15:clr>
            <a:srgbClr val="F26B43"/>
          </p15:clr>
        </p15:guide>
        <p15:guide id="45" orient="horz" pos="4320">
          <p15:clr>
            <a:srgbClr val="F26B43"/>
          </p15:clr>
        </p15:guide>
        <p15:guide id="46" orient="horz" pos="4080">
          <p15:clr>
            <a:srgbClr val="F26B43"/>
          </p15:clr>
        </p15:guide>
        <p15:guide id="47" orient="horz" pos="3839">
          <p15:clr>
            <a:srgbClr val="F26B43"/>
          </p15:clr>
        </p15:guide>
        <p15:guide id="48" orient="horz" pos="3118">
          <p15:clr>
            <a:srgbClr val="F26B43"/>
          </p15:clr>
        </p15:guide>
        <p15:guide id="49" orient="horz" pos="2878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2397">
          <p15:clr>
            <a:srgbClr val="F26B43"/>
          </p15:clr>
        </p15:guide>
        <p15:guide id="52" orient="horz" pos="2157">
          <p15:clr>
            <a:srgbClr val="F26B43"/>
          </p15:clr>
        </p15:guide>
        <p15:guide id="53" orient="horz" pos="1916">
          <p15:clr>
            <a:srgbClr val="F26B43"/>
          </p15:clr>
        </p15:guide>
        <p15:guide id="54" orient="horz" pos="1195">
          <p15:clr>
            <a:srgbClr val="F26B43"/>
          </p15:clr>
        </p15:guide>
        <p15:guide id="55" orient="horz" pos="955">
          <p15:clr>
            <a:srgbClr val="F26B43"/>
          </p15:clr>
        </p15:guide>
        <p15:guide id="56" orient="horz" pos="714">
          <p15:clr>
            <a:srgbClr val="F26B43"/>
          </p15:clr>
        </p15:guide>
        <p15:guide id="57" orient="horz" pos="4560">
          <p15:clr>
            <a:srgbClr val="F26B43"/>
          </p15:clr>
        </p15:guide>
        <p15:guide id="58" orient="horz" pos="4801">
          <p15:clr>
            <a:srgbClr val="F26B43"/>
          </p15:clr>
        </p15:guide>
        <p15:guide id="59" orient="horz" pos="5282">
          <p15:clr>
            <a:srgbClr val="F26B43"/>
          </p15:clr>
        </p15:guide>
        <p15:guide id="60" orient="horz" pos="5522">
          <p15:clr>
            <a:srgbClr val="F26B43"/>
          </p15:clr>
        </p15:guide>
        <p15:guide id="61" orient="horz" pos="5762">
          <p15:clr>
            <a:srgbClr val="F26B43"/>
          </p15:clr>
        </p15:guide>
        <p15:guide id="62" orient="horz" pos="6003">
          <p15:clr>
            <a:srgbClr val="F26B43"/>
          </p15:clr>
        </p15:guide>
        <p15:guide id="63" orient="horz" pos="6243">
          <p15:clr>
            <a:srgbClr val="F26B43"/>
          </p15:clr>
        </p15:guide>
        <p15:guide id="64" orient="horz" pos="6483">
          <p15:clr>
            <a:srgbClr val="F26B43"/>
          </p15:clr>
        </p15:guide>
        <p15:guide id="65" orient="horz" pos="6724">
          <p15:clr>
            <a:srgbClr val="F26B43"/>
          </p15:clr>
        </p15:guide>
        <p15:guide id="66" orient="horz" pos="6964">
          <p15:clr>
            <a:srgbClr val="F26B43"/>
          </p15:clr>
        </p15:guide>
        <p15:guide id="67" orient="horz" pos="7685">
          <p15:clr>
            <a:srgbClr val="F26B43"/>
          </p15:clr>
        </p15:guide>
        <p15:guide id="68" orient="horz" pos="7445">
          <p15:clr>
            <a:srgbClr val="F26B43"/>
          </p15:clr>
        </p15:guide>
        <p15:guide id="69" orient="horz" pos="7205">
          <p15:clr>
            <a:srgbClr val="F26B43"/>
          </p15:clr>
        </p15:guide>
        <p15:guide id="70" pos="8160">
          <p15:clr>
            <a:srgbClr val="F26B43"/>
          </p15:clr>
        </p15:guide>
        <p15:guide id="71" orient="horz" pos="3599">
          <p15:clr>
            <a:srgbClr val="F26B43"/>
          </p15:clr>
        </p15:guide>
        <p15:guide id="72" orient="horz" pos="3358">
          <p15:clr>
            <a:srgbClr val="F26B43"/>
          </p15:clr>
        </p15:guide>
        <p15:guide id="73" orient="horz" pos="5041">
          <p15:clr>
            <a:srgbClr val="F26B43"/>
          </p15:clr>
        </p15:guide>
        <p15:guide id="74" pos="2391">
          <p15:clr>
            <a:srgbClr val="F26B43"/>
          </p15:clr>
        </p15:guide>
        <p15:guide id="75" pos="2151">
          <p15:clr>
            <a:srgbClr val="F26B43"/>
          </p15:clr>
        </p15:guide>
        <p15:guide id="76" pos="1910">
          <p15:clr>
            <a:srgbClr val="F26B43"/>
          </p15:clr>
        </p15:guide>
        <p15:guide id="77" pos="1670">
          <p15:clr>
            <a:srgbClr val="F26B43"/>
          </p15:clr>
        </p15:guide>
        <p15:guide id="78" pos="1430">
          <p15:clr>
            <a:srgbClr val="F26B43"/>
          </p15:clr>
        </p15:guide>
        <p15:guide id="79" pos="1189">
          <p15:clr>
            <a:srgbClr val="F26B43"/>
          </p15:clr>
        </p15:guide>
        <p15:guide id="80" pos="949">
          <p15:clr>
            <a:srgbClr val="F26B43"/>
          </p15:clr>
        </p15:guide>
        <p15:guide id="81" pos="709">
          <p15:clr>
            <a:srgbClr val="F26B43"/>
          </p15:clr>
        </p15:guide>
        <p15:guide id="82" pos="13449">
          <p15:clr>
            <a:srgbClr val="F26B43"/>
          </p15:clr>
        </p15:guide>
        <p15:guide id="83" pos="13689">
          <p15:clr>
            <a:srgbClr val="F26B43"/>
          </p15:clr>
        </p15:guide>
        <p15:guide id="84" pos="13929">
          <p15:clr>
            <a:srgbClr val="F26B43"/>
          </p15:clr>
        </p15:guide>
        <p15:guide id="85" pos="14170">
          <p15:clr>
            <a:srgbClr val="F26B43"/>
          </p15:clr>
        </p15:guide>
        <p15:guide id="86" pos="14410">
          <p15:clr>
            <a:srgbClr val="F26B43"/>
          </p15:clr>
        </p15:guide>
        <p15:guide id="87" pos="14650">
          <p15:clr>
            <a:srgbClr val="F26B43"/>
          </p15:clr>
        </p15:guide>
        <p15:guide id="88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8.png"/><Relationship Id="rId4" Type="http://schemas.openxmlformats.org/officeDocument/2006/relationships/image" Target="../media/image12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s://arxiv.org/abs/1506.02078" TargetMode="External"/><Relationship Id="rId4" Type="http://schemas.openxmlformats.org/officeDocument/2006/relationships/image" Target="../media/image14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s://arxiv.org/abs/1506.02078" TargetMode="External"/><Relationship Id="rId4" Type="http://schemas.openxmlformats.org/officeDocument/2006/relationships/image" Target="../media/image1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43.png"/><Relationship Id="rId4" Type="http://schemas.openxmlformats.org/officeDocument/2006/relationships/image" Target="../media/image140.png"/><Relationship Id="rId5" Type="http://schemas.openxmlformats.org/officeDocument/2006/relationships/hyperlink" Target="https://arxiv.org/abs/1506.02078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s://arxiv.org/abs/1506.02078" TargetMode="External"/><Relationship Id="rId4" Type="http://schemas.openxmlformats.org/officeDocument/2006/relationships/image" Target="../media/image13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arxiv.org/abs/1506.02078" TargetMode="External"/><Relationship Id="rId4" Type="http://schemas.openxmlformats.org/officeDocument/2006/relationships/image" Target="../media/image14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s://arxiv.org/abs/1506.02078" TargetMode="External"/><Relationship Id="rId4" Type="http://schemas.openxmlformats.org/officeDocument/2006/relationships/image" Target="../media/image13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hyperlink" Target="https://arxiv.org/abs/1506.02078" TargetMode="External"/><Relationship Id="rId4" Type="http://schemas.openxmlformats.org/officeDocument/2006/relationships/image" Target="../media/image14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hyperlink" Target="https://openai.com/blog/unsupervised-sentiment-neuron/" TargetMode="External"/><Relationship Id="rId4" Type="http://schemas.openxmlformats.org/officeDocument/2006/relationships/image" Target="../media/image14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openai.com/blog/unsupervised-sentiment-neuron/" TargetMode="External"/><Relationship Id="rId4" Type="http://schemas.openxmlformats.org/officeDocument/2006/relationships/image" Target="../media/image14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png"/><Relationship Id="rId4" Type="http://schemas.openxmlformats.org/officeDocument/2006/relationships/image" Target="../media/image15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png"/><Relationship Id="rId4" Type="http://schemas.openxmlformats.org/officeDocument/2006/relationships/image" Target="../media/image14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2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45.png"/><Relationship Id="rId5" Type="http://schemas.openxmlformats.org/officeDocument/2006/relationships/image" Target="../media/image8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49.png"/><Relationship Id="rId6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55.png"/><Relationship Id="rId6" Type="http://schemas.openxmlformats.org/officeDocument/2006/relationships/image" Target="../media/image43.png"/><Relationship Id="rId7" Type="http://schemas.openxmlformats.org/officeDocument/2006/relationships/image" Target="../media/image56.png"/><Relationship Id="rId8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Relationship Id="rId5" Type="http://schemas.openxmlformats.org/officeDocument/2006/relationships/image" Target="../media/image55.png"/><Relationship Id="rId6" Type="http://schemas.openxmlformats.org/officeDocument/2006/relationships/image" Target="../media/image43.png"/><Relationship Id="rId7" Type="http://schemas.openxmlformats.org/officeDocument/2006/relationships/image" Target="../media/image56.png"/><Relationship Id="rId8" Type="http://schemas.openxmlformats.org/officeDocument/2006/relationships/image" Target="../media/image47.png"/><Relationship Id="rId10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Relationship Id="rId5" Type="http://schemas.openxmlformats.org/officeDocument/2006/relationships/image" Target="../media/image55.png"/><Relationship Id="rId6" Type="http://schemas.openxmlformats.org/officeDocument/2006/relationships/image" Target="../media/image43.png"/><Relationship Id="rId7" Type="http://schemas.openxmlformats.org/officeDocument/2006/relationships/image" Target="../media/image56.png"/><Relationship Id="rId8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Relationship Id="rId5" Type="http://schemas.openxmlformats.org/officeDocument/2006/relationships/image" Target="../media/image86.png"/><Relationship Id="rId6" Type="http://schemas.openxmlformats.org/officeDocument/2006/relationships/image" Target="../media/image112.png"/><Relationship Id="rId7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Relationship Id="rId4" Type="http://schemas.openxmlformats.org/officeDocument/2006/relationships/image" Target="../media/image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5" Type="http://schemas.openxmlformats.org/officeDocument/2006/relationships/image" Target="../media/image66.png"/><Relationship Id="rId6" Type="http://schemas.openxmlformats.org/officeDocument/2006/relationships/image" Target="../media/image9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1.png"/><Relationship Id="rId4" Type="http://schemas.openxmlformats.org/officeDocument/2006/relationships/image" Target="../media/image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7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4.gif"/><Relationship Id="rId4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3.png"/><Relationship Id="rId4" Type="http://schemas.openxmlformats.org/officeDocument/2006/relationships/image" Target="../media/image92.png"/><Relationship Id="rId5" Type="http://schemas.openxmlformats.org/officeDocument/2006/relationships/image" Target="../media/image8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9.png"/><Relationship Id="rId4" Type="http://schemas.openxmlformats.org/officeDocument/2006/relationships/image" Target="../media/image9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93.png"/><Relationship Id="rId6" Type="http://schemas.openxmlformats.org/officeDocument/2006/relationships/image" Target="../media/image90.png"/><Relationship Id="rId7" Type="http://schemas.openxmlformats.org/officeDocument/2006/relationships/image" Target="../media/image107.png"/><Relationship Id="rId8" Type="http://schemas.openxmlformats.org/officeDocument/2006/relationships/image" Target="../media/image10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9" Type="http://schemas.openxmlformats.org/officeDocument/2006/relationships/image" Target="../media/image103.gif"/><Relationship Id="rId5" Type="http://schemas.openxmlformats.org/officeDocument/2006/relationships/image" Target="../media/image93.png"/><Relationship Id="rId6" Type="http://schemas.openxmlformats.org/officeDocument/2006/relationships/image" Target="../media/image90.png"/><Relationship Id="rId7" Type="http://schemas.openxmlformats.org/officeDocument/2006/relationships/image" Target="../media/image107.png"/><Relationship Id="rId8" Type="http://schemas.openxmlformats.org/officeDocument/2006/relationships/image" Target="../media/image1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.png"/><Relationship Id="rId4" Type="http://schemas.openxmlformats.org/officeDocument/2006/relationships/hyperlink" Target="https://lena-voita.github.io/nlp_course/language_modeling.html#neural_lms_models_cnn" TargetMode="External"/><Relationship Id="rId5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3.png"/><Relationship Id="rId4" Type="http://schemas.openxmlformats.org/officeDocument/2006/relationships/image" Target="../media/image15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2.png"/><Relationship Id="rId4" Type="http://schemas.openxmlformats.org/officeDocument/2006/relationships/image" Target="../media/image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Relationship Id="rId4" Type="http://schemas.openxmlformats.org/officeDocument/2006/relationships/image" Target="../media/image99.png"/><Relationship Id="rId5" Type="http://schemas.openxmlformats.org/officeDocument/2006/relationships/image" Target="../media/image105.png"/><Relationship Id="rId6" Type="http://schemas.openxmlformats.org/officeDocument/2006/relationships/image" Target="../media/image11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image" Target="../media/image10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Relationship Id="rId4" Type="http://schemas.openxmlformats.org/officeDocument/2006/relationships/image" Target="../media/image9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Relationship Id="rId4" Type="http://schemas.openxmlformats.org/officeDocument/2006/relationships/image" Target="../media/image11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png"/><Relationship Id="rId4" Type="http://schemas.openxmlformats.org/officeDocument/2006/relationships/image" Target="../media/image10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6.png"/><Relationship Id="rId4" Type="http://schemas.openxmlformats.org/officeDocument/2006/relationships/image" Target="../media/image12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5.png"/><Relationship Id="rId4" Type="http://schemas.openxmlformats.org/officeDocument/2006/relationships/image" Target="../media/image12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3.png"/><Relationship Id="rId4" Type="http://schemas.openxmlformats.org/officeDocument/2006/relationships/image" Target="../media/image125.png"/><Relationship Id="rId5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22.png"/><Relationship Id="rId4" Type="http://schemas.openxmlformats.org/officeDocument/2006/relationships/image" Target="../media/image117.png"/><Relationship Id="rId5" Type="http://schemas.openxmlformats.org/officeDocument/2006/relationships/image" Target="../media/image13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"/>
          <p:cNvSpPr txBox="1"/>
          <p:nvPr/>
        </p:nvSpPr>
        <p:spPr>
          <a:xfrm>
            <a:off x="3032806" y="5227276"/>
            <a:ext cx="18316800" cy="13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 Modeling</a:t>
            </a:r>
            <a:endParaRPr/>
          </a:p>
        </p:txBody>
      </p:sp>
      <p:sp>
        <p:nvSpPr>
          <p:cNvPr id="277" name="Google Shape;277;p1"/>
          <p:cNvSpPr txBox="1"/>
          <p:nvPr/>
        </p:nvSpPr>
        <p:spPr>
          <a:xfrm>
            <a:off x="8058450" y="6858000"/>
            <a:ext cx="8267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Ignat Romanov</a:t>
            </a:r>
            <a:endParaRPr sz="7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(based on materials from Lena Voita)</a:t>
            </a:r>
            <a:endParaRPr sz="3600"/>
          </a:p>
        </p:txBody>
      </p:sp>
      <p:sp>
        <p:nvSpPr>
          <p:cNvPr id="278" name="Google Shape;278;p1"/>
          <p:cNvSpPr txBox="1"/>
          <p:nvPr/>
        </p:nvSpPr>
        <p:spPr>
          <a:xfrm>
            <a:off x="3086100" y="8286750"/>
            <a:ext cx="1847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277" y="771943"/>
            <a:ext cx="2364529" cy="77104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"/>
          <p:cNvSpPr txBox="1"/>
          <p:nvPr/>
        </p:nvSpPr>
        <p:spPr>
          <a:xfrm>
            <a:off x="3444901" y="783270"/>
            <a:ext cx="87463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Yandex School of Data Analysis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"/>
          <p:cNvSpPr txBox="1"/>
          <p:nvPr/>
        </p:nvSpPr>
        <p:spPr>
          <a:xfrm>
            <a:off x="15372199" y="741965"/>
            <a:ext cx="82670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Processing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"/>
          <p:cNvSpPr txBox="1"/>
          <p:nvPr/>
        </p:nvSpPr>
        <p:spPr>
          <a:xfrm>
            <a:off x="408586" y="11899353"/>
            <a:ext cx="16461558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Lecture-blog and lots of additional materials are here: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https://lena-voita.github.io/nlp_course/language_modeling.html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"/>
          <p:cNvSpPr txBox="1"/>
          <p:nvPr/>
        </p:nvSpPr>
        <p:spPr>
          <a:xfrm>
            <a:off x="17476904" y="12200400"/>
            <a:ext cx="56525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NLP Course </a:t>
            </a: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For You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3262" y="12206446"/>
            <a:ext cx="655804" cy="6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1"/>
          <p:cNvCxnSpPr/>
          <p:nvPr/>
        </p:nvCxnSpPr>
        <p:spPr>
          <a:xfrm>
            <a:off x="0" y="11437200"/>
            <a:ext cx="24382413" cy="0"/>
          </a:xfrm>
          <a:prstGeom prst="straightConnector1">
            <a:avLst/>
          </a:prstGeom>
          <a:noFill/>
          <a:ln cap="flat" cmpd="sng" w="571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Model of a Language?..</a:t>
            </a:r>
            <a:endParaRPr/>
          </a:p>
        </p:txBody>
      </p:sp>
      <p:sp>
        <p:nvSpPr>
          <p:cNvPr id="348" name="Google Shape;348;p10"/>
          <p:cNvSpPr txBox="1"/>
          <p:nvPr/>
        </p:nvSpPr>
        <p:spPr>
          <a:xfrm>
            <a:off x="2269606" y="3042000"/>
            <a:ext cx="90300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intuition is exactly the same!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0"/>
          <p:cNvSpPr txBox="1"/>
          <p:nvPr/>
        </p:nvSpPr>
        <p:spPr>
          <a:xfrm>
            <a:off x="2266122" y="4929809"/>
            <a:ext cx="1755708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different, is the notion of an event: for language, an event is a linguistic unit (text, sentence, token, symbol).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731" y="7621200"/>
            <a:ext cx="20053875" cy="19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98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Perplexity: Which Values Does it Take?</a:t>
            </a:r>
            <a:endParaRPr sz="7200"/>
          </a:p>
        </p:txBody>
      </p:sp>
      <p:pic>
        <p:nvPicPr>
          <p:cNvPr id="1875" name="Google Shape;187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969" y="2660400"/>
            <a:ext cx="9026237" cy="15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98"/>
          <p:cNvSpPr txBox="1"/>
          <p:nvPr/>
        </p:nvSpPr>
        <p:spPr>
          <a:xfrm>
            <a:off x="1292526" y="4950000"/>
            <a:ext cx="7813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perplexity is 1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98"/>
          <p:cNvSpPr txBox="1"/>
          <p:nvPr/>
        </p:nvSpPr>
        <p:spPr>
          <a:xfrm>
            <a:off x="1292525" y="8002800"/>
            <a:ext cx="822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worst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perplexity is |V|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98"/>
          <p:cNvSpPr txBox="1"/>
          <p:nvPr/>
        </p:nvSpPr>
        <p:spPr>
          <a:xfrm>
            <a:off x="2651206" y="5860957"/>
            <a:ext cx="148824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If the model is perfect and assigns probability 1 to correct tokens,  then the log-probabilities are zero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98"/>
          <p:cNvSpPr txBox="1"/>
          <p:nvPr/>
        </p:nvSpPr>
        <p:spPr>
          <a:xfrm>
            <a:off x="2673382" y="9104348"/>
            <a:ext cx="1600502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If the model knows nothing about the data, it assigns probability 1/|V| to all tokens, regardless of context. Then: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0" name="Google Shape;1880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8006" y="10926001"/>
            <a:ext cx="20663979" cy="16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99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Perplexity: Which Values Does it Take?</a:t>
            </a:r>
            <a:endParaRPr sz="7200"/>
          </a:p>
        </p:txBody>
      </p:sp>
      <p:pic>
        <p:nvPicPr>
          <p:cNvPr id="1886" name="Google Shape;188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969" y="2660400"/>
            <a:ext cx="9026237" cy="15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99"/>
          <p:cNvSpPr txBox="1"/>
          <p:nvPr/>
        </p:nvSpPr>
        <p:spPr>
          <a:xfrm>
            <a:off x="1292526" y="4950000"/>
            <a:ext cx="7813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perplexity is 1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99"/>
          <p:cNvSpPr txBox="1"/>
          <p:nvPr/>
        </p:nvSpPr>
        <p:spPr>
          <a:xfrm>
            <a:off x="1292526" y="8002800"/>
            <a:ext cx="8608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worst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perplexity is |V|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99"/>
          <p:cNvSpPr txBox="1"/>
          <p:nvPr/>
        </p:nvSpPr>
        <p:spPr>
          <a:xfrm>
            <a:off x="2651206" y="5860957"/>
            <a:ext cx="148824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If the model is perfect and assigns probability 1 to correct tokens,  then the log-probabilities are zero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99"/>
          <p:cNvSpPr txBox="1"/>
          <p:nvPr/>
        </p:nvSpPr>
        <p:spPr>
          <a:xfrm>
            <a:off x="2673382" y="9104348"/>
            <a:ext cx="1600502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If the model knows nothing about the data, it assigns probability 1/|V| to all tokens, regardless of context. Then: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1" name="Google Shape;1891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8006" y="10926001"/>
            <a:ext cx="20663979" cy="1655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2" name="Google Shape;1892;p99"/>
          <p:cNvCxnSpPr/>
          <p:nvPr/>
        </p:nvCxnSpPr>
        <p:spPr>
          <a:xfrm>
            <a:off x="18678406" y="3423600"/>
            <a:ext cx="0" cy="7502401"/>
          </a:xfrm>
          <a:prstGeom prst="straightConnector1">
            <a:avLst/>
          </a:prstGeom>
          <a:noFill/>
          <a:ln cap="flat" cmpd="sng" w="635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3" name="Google Shape;1893;p99"/>
          <p:cNvSpPr txBox="1"/>
          <p:nvPr/>
        </p:nvSpPr>
        <p:spPr>
          <a:xfrm>
            <a:off x="20586406" y="5371310"/>
            <a:ext cx="3052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Perplexity is always between 1 and |V|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4" name="Google Shape;1894;p99"/>
          <p:cNvCxnSpPr/>
          <p:nvPr/>
        </p:nvCxnSpPr>
        <p:spPr>
          <a:xfrm rot="10800000">
            <a:off x="18678406" y="6894804"/>
            <a:ext cx="1526400" cy="0"/>
          </a:xfrm>
          <a:prstGeom prst="straightConnector1">
            <a:avLst/>
          </a:prstGeom>
          <a:noFill/>
          <a:ln cap="flat" cmpd="sng" w="63500">
            <a:solidFill>
              <a:srgbClr val="A5A5A5"/>
            </a:solidFill>
            <a:prstDash val="solid"/>
            <a:miter lim="800000"/>
            <a:headEnd len="med" w="med" type="stealth"/>
            <a:tailEnd len="sm" w="sm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00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900" name="Google Shape;1900;p100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901" name="Google Shape;190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100"/>
          <p:cNvSpPr txBox="1"/>
          <p:nvPr/>
        </p:nvSpPr>
        <p:spPr>
          <a:xfrm>
            <a:off x="1590754" y="7992000"/>
            <a:ext cx="3348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01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908" name="Google Shape;1908;p101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909" name="Google Shape;190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101"/>
          <p:cNvSpPr txBox="1"/>
          <p:nvPr/>
        </p:nvSpPr>
        <p:spPr>
          <a:xfrm>
            <a:off x="1590754" y="9072000"/>
            <a:ext cx="3996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101"/>
          <p:cNvSpPr txBox="1"/>
          <p:nvPr/>
        </p:nvSpPr>
        <p:spPr>
          <a:xfrm>
            <a:off x="7564669" y="9144000"/>
            <a:ext cx="4644000" cy="900000"/>
          </a:xfrm>
          <a:prstGeom prst="rect">
            <a:avLst/>
          </a:prstGeom>
          <a:solidFill>
            <a:srgbClr val="6BAA25">
              <a:alpha val="9803"/>
            </a:srgbClr>
          </a:solidFill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Weight Tying</a:t>
            </a:r>
            <a:endParaRPr/>
          </a:p>
        </p:txBody>
      </p:sp>
      <p:cxnSp>
        <p:nvCxnSpPr>
          <p:cNvPr id="1912" name="Google Shape;1912;p101"/>
          <p:cNvCxnSpPr/>
          <p:nvPr/>
        </p:nvCxnSpPr>
        <p:spPr>
          <a:xfrm flipH="1" rot="10800000">
            <a:off x="6085606" y="9428401"/>
            <a:ext cx="11448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913" name="Google Shape;1913;p101"/>
          <p:cNvSpPr txBox="1"/>
          <p:nvPr/>
        </p:nvSpPr>
        <p:spPr>
          <a:xfrm>
            <a:off x="8100000" y="9000000"/>
            <a:ext cx="3996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02"/>
          <p:cNvSpPr txBox="1"/>
          <p:nvPr/>
        </p:nvSpPr>
        <p:spPr>
          <a:xfrm>
            <a:off x="1506406" y="4568400"/>
            <a:ext cx="69140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Default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(no weight tying)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102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Weight Tying (aka Parameter Sharing)</a:t>
            </a:r>
            <a:endParaRPr sz="7200"/>
          </a:p>
        </p:txBody>
      </p:sp>
      <p:pic>
        <p:nvPicPr>
          <p:cNvPr id="1920" name="Google Shape;192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406" y="5415835"/>
            <a:ext cx="9484009" cy="754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5" name="Google Shape;1925;p103"/>
          <p:cNvCxnSpPr/>
          <p:nvPr/>
        </p:nvCxnSpPr>
        <p:spPr>
          <a:xfrm>
            <a:off x="12191206" y="5331600"/>
            <a:ext cx="0" cy="7632000"/>
          </a:xfrm>
          <a:prstGeom prst="straightConnector1">
            <a:avLst/>
          </a:prstGeom>
          <a:noFill/>
          <a:ln cap="flat" cmpd="sng" w="635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6" name="Google Shape;1926;p103"/>
          <p:cNvSpPr txBox="1"/>
          <p:nvPr/>
        </p:nvSpPr>
        <p:spPr>
          <a:xfrm>
            <a:off x="1506406" y="4568400"/>
            <a:ext cx="69140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Default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(no weight tying)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103"/>
          <p:cNvSpPr txBox="1"/>
          <p:nvPr/>
        </p:nvSpPr>
        <p:spPr>
          <a:xfrm>
            <a:off x="14480098" y="4568400"/>
            <a:ext cx="36968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 tying</a:t>
            </a:r>
            <a:endParaRPr sz="4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103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Weight Tying (aka Parameter Sharing)</a:t>
            </a:r>
            <a:endParaRPr sz="7200"/>
          </a:p>
        </p:txBody>
      </p:sp>
      <p:sp>
        <p:nvSpPr>
          <p:cNvPr id="1929" name="Google Shape;1929;p103"/>
          <p:cNvSpPr txBox="1"/>
          <p:nvPr/>
        </p:nvSpPr>
        <p:spPr>
          <a:xfrm>
            <a:off x="743207" y="2555954"/>
            <a:ext cx="133559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part of model parameters comes from these matrices - you can reduce model size!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0" name="Google Shape;193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6144" y="5670285"/>
            <a:ext cx="9921600" cy="750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6406" y="5415835"/>
            <a:ext cx="9484009" cy="754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04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937" name="Google Shape;1937;p104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938" name="Google Shape;193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104"/>
          <p:cNvSpPr txBox="1"/>
          <p:nvPr/>
        </p:nvSpPr>
        <p:spPr>
          <a:xfrm>
            <a:off x="1590754" y="9072000"/>
            <a:ext cx="3996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05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945" name="Google Shape;1945;p105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946" name="Google Shape;194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105"/>
          <p:cNvSpPr txBox="1"/>
          <p:nvPr/>
        </p:nvSpPr>
        <p:spPr>
          <a:xfrm>
            <a:off x="1590750" y="10116000"/>
            <a:ext cx="9837600" cy="831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06"/>
          <p:cNvSpPr txBox="1"/>
          <p:nvPr/>
        </p:nvSpPr>
        <p:spPr>
          <a:xfrm>
            <a:off x="743206" y="12572691"/>
            <a:ext cx="233047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examples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from the paper </a:t>
            </a:r>
            <a:r>
              <a:rPr lang="en-US" sz="4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Visualizing and Understanding Recurrent Networks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106"/>
          <p:cNvSpPr txBox="1"/>
          <p:nvPr/>
        </p:nvSpPr>
        <p:spPr>
          <a:xfrm>
            <a:off x="1124806" y="2481943"/>
            <a:ext cx="76320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Char-level LSTM trained on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Latex book on algebraic geometry</a:t>
            </a:r>
            <a:endParaRPr/>
          </a:p>
        </p:txBody>
      </p:sp>
      <p:sp>
        <p:nvSpPr>
          <p:cNvPr id="1954" name="Google Shape;1954;p106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 of generated texts</a:t>
            </a:r>
            <a:endParaRPr sz="7200"/>
          </a:p>
        </p:txBody>
      </p:sp>
      <p:pic>
        <p:nvPicPr>
          <p:cNvPr id="1955" name="Google Shape;1955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8406" y="2660400"/>
            <a:ext cx="14500800" cy="867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07"/>
          <p:cNvSpPr txBox="1"/>
          <p:nvPr/>
        </p:nvSpPr>
        <p:spPr>
          <a:xfrm>
            <a:off x="743206" y="12572691"/>
            <a:ext cx="233047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examples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from the paper </a:t>
            </a:r>
            <a:r>
              <a:rPr lang="en-US" sz="4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Visualizing and Understanding Recurrent Networks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107"/>
          <p:cNvSpPr txBox="1"/>
          <p:nvPr/>
        </p:nvSpPr>
        <p:spPr>
          <a:xfrm>
            <a:off x="1785257" y="2481943"/>
            <a:ext cx="887954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Char-level LSTM trained on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source code</a:t>
            </a:r>
            <a:endParaRPr/>
          </a:p>
        </p:txBody>
      </p:sp>
      <p:sp>
        <p:nvSpPr>
          <p:cNvPr id="1962" name="Google Shape;1962;p107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 of generated texts</a:t>
            </a:r>
            <a:endParaRPr sz="7200"/>
          </a:p>
        </p:txBody>
      </p:sp>
      <p:pic>
        <p:nvPicPr>
          <p:cNvPr id="1963" name="Google Shape;1963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2806" y="2226157"/>
            <a:ext cx="11048316" cy="1018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How can this be useful?</a:t>
            </a:r>
            <a:endParaRPr/>
          </a:p>
        </p:txBody>
      </p:sp>
      <p:pic>
        <p:nvPicPr>
          <p:cNvPr id="356" name="Google Shape;3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0" y="3240000"/>
            <a:ext cx="13232845" cy="86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1"/>
          <p:cNvSpPr txBox="1"/>
          <p:nvPr/>
        </p:nvSpPr>
        <p:spPr>
          <a:xfrm>
            <a:off x="1143000" y="5713200"/>
            <a:ext cx="761380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deal with Language Models every day!</a:t>
            </a:r>
            <a:endParaRPr sz="5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8"/>
          <p:cNvSpPr txBox="1"/>
          <p:nvPr/>
        </p:nvSpPr>
        <p:spPr>
          <a:xfrm>
            <a:off x="2586406" y="3806817"/>
            <a:ext cx="71000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sensitive to position in line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108"/>
          <p:cNvSpPr txBox="1"/>
          <p:nvPr/>
        </p:nvSpPr>
        <p:spPr>
          <a:xfrm>
            <a:off x="2557552" y="8826105"/>
            <a:ext cx="72330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that turns on inside quotes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0" name="Google Shape;197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6406" y="4606290"/>
            <a:ext cx="18000000" cy="377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6406" y="9657102"/>
            <a:ext cx="18000000" cy="24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p108"/>
          <p:cNvSpPr txBox="1"/>
          <p:nvPr/>
        </p:nvSpPr>
        <p:spPr>
          <a:xfrm>
            <a:off x="743206" y="12572691"/>
            <a:ext cx="233047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examples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from the paper </a:t>
            </a:r>
            <a:r>
              <a:rPr lang="en-US" sz="4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Visualizing and Understanding Recurrent Networks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108"/>
          <p:cNvSpPr txBox="1"/>
          <p:nvPr/>
        </p:nvSpPr>
        <p:spPr>
          <a:xfrm>
            <a:off x="1785257" y="2481943"/>
            <a:ext cx="175419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Char-level LSTMs trained on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Kernel and War and Peace </a:t>
            </a:r>
            <a:endParaRPr/>
          </a:p>
        </p:txBody>
      </p:sp>
      <p:sp>
        <p:nvSpPr>
          <p:cNvPr id="1974" name="Google Shape;1974;p108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Visualize Neuron Activations: Some Are Interpretable!</a:t>
            </a:r>
            <a:endParaRPr sz="7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09"/>
          <p:cNvSpPr txBox="1"/>
          <p:nvPr/>
        </p:nvSpPr>
        <p:spPr>
          <a:xfrm>
            <a:off x="743206" y="12572691"/>
            <a:ext cx="233047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examples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from the paper </a:t>
            </a:r>
            <a:r>
              <a:rPr lang="en-US" sz="4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Visualizing and Understanding Recurrent Networks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109"/>
          <p:cNvSpPr txBox="1"/>
          <p:nvPr/>
        </p:nvSpPr>
        <p:spPr>
          <a:xfrm>
            <a:off x="1785257" y="2481943"/>
            <a:ext cx="175419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Char-level LSTMs trained on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Kernel and War and Peace </a:t>
            </a:r>
            <a:endParaRPr/>
          </a:p>
        </p:txBody>
      </p:sp>
      <p:sp>
        <p:nvSpPr>
          <p:cNvPr id="1981" name="Google Shape;1981;p109"/>
          <p:cNvSpPr txBox="1"/>
          <p:nvPr/>
        </p:nvSpPr>
        <p:spPr>
          <a:xfrm>
            <a:off x="2269606" y="3805200"/>
            <a:ext cx="8797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that activates inside if statements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2" name="Google Shape;1982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9220" y="4636197"/>
            <a:ext cx="21217886" cy="588502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109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Visualize Neuron Activations: Some Are Interpretable!</a:t>
            </a:r>
            <a:endParaRPr sz="7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110"/>
          <p:cNvSpPr txBox="1"/>
          <p:nvPr/>
        </p:nvSpPr>
        <p:spPr>
          <a:xfrm>
            <a:off x="743206" y="12572691"/>
            <a:ext cx="233047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examples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from the paper </a:t>
            </a:r>
            <a:r>
              <a:rPr lang="en-US" sz="4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Visualizing and Understanding Recurrent Networks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110"/>
          <p:cNvSpPr txBox="1"/>
          <p:nvPr/>
        </p:nvSpPr>
        <p:spPr>
          <a:xfrm>
            <a:off x="1785257" y="2481943"/>
            <a:ext cx="175419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Char-level LSTMs trained on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Kernel and War and Peace </a:t>
            </a:r>
            <a:endParaRPr/>
          </a:p>
        </p:txBody>
      </p:sp>
      <p:sp>
        <p:nvSpPr>
          <p:cNvPr id="1990" name="Google Shape;1990;p110"/>
          <p:cNvSpPr txBox="1"/>
          <p:nvPr/>
        </p:nvSpPr>
        <p:spPr>
          <a:xfrm>
            <a:off x="2580126" y="3805200"/>
            <a:ext cx="107933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that turns on inside comments and quotes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1" name="Google Shape;1991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1206" y="4568400"/>
            <a:ext cx="16474028" cy="724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992" name="Google Shape;1992;p110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Visualize Neuron Activations: Some Are Interpretable!</a:t>
            </a:r>
            <a:endParaRPr sz="7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11"/>
          <p:cNvSpPr txBox="1"/>
          <p:nvPr/>
        </p:nvSpPr>
        <p:spPr>
          <a:xfrm>
            <a:off x="743206" y="12572691"/>
            <a:ext cx="233047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examples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from the paper </a:t>
            </a:r>
            <a:r>
              <a:rPr lang="en-US" sz="4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Visualizing and Understanding Recurrent Networks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111"/>
          <p:cNvSpPr txBox="1"/>
          <p:nvPr/>
        </p:nvSpPr>
        <p:spPr>
          <a:xfrm>
            <a:off x="1785257" y="2481943"/>
            <a:ext cx="175419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Char-level LSTMs trained on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Kernel and War and Peace </a:t>
            </a:r>
            <a:endParaRPr/>
          </a:p>
        </p:txBody>
      </p:sp>
      <p:sp>
        <p:nvSpPr>
          <p:cNvPr id="1999" name="Google Shape;1999;p111"/>
          <p:cNvSpPr txBox="1"/>
          <p:nvPr/>
        </p:nvSpPr>
        <p:spPr>
          <a:xfrm>
            <a:off x="2598160" y="4834261"/>
            <a:ext cx="99181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sensitive to the depth of an expression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0" name="Google Shape;2000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8160" y="6110640"/>
            <a:ext cx="20232218" cy="42328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111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Visualize Neuron Activations: Some Are Interpretable!</a:t>
            </a:r>
            <a:endParaRPr sz="72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12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Visualize Neuron Activations: Some Are Interpretable!</a:t>
            </a:r>
            <a:endParaRPr sz="7200"/>
          </a:p>
        </p:txBody>
      </p:sp>
      <p:sp>
        <p:nvSpPr>
          <p:cNvPr id="2007" name="Google Shape;2007;p112"/>
          <p:cNvSpPr txBox="1"/>
          <p:nvPr/>
        </p:nvSpPr>
        <p:spPr>
          <a:xfrm>
            <a:off x="743206" y="12572691"/>
            <a:ext cx="233047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examples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from the paper </a:t>
            </a:r>
            <a:r>
              <a:rPr lang="en-US" sz="4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Visualizing and Understanding Recurrent Networks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112"/>
          <p:cNvSpPr txBox="1"/>
          <p:nvPr/>
        </p:nvSpPr>
        <p:spPr>
          <a:xfrm>
            <a:off x="1785257" y="2481943"/>
            <a:ext cx="175419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Char-level LSTMs trained on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Kernel and War and Peace </a:t>
            </a:r>
            <a:endParaRPr/>
          </a:p>
        </p:txBody>
      </p:sp>
      <p:sp>
        <p:nvSpPr>
          <p:cNvPr id="2009" name="Google Shape;2009;p112"/>
          <p:cNvSpPr txBox="1"/>
          <p:nvPr/>
        </p:nvSpPr>
        <p:spPr>
          <a:xfrm>
            <a:off x="2634544" y="4187846"/>
            <a:ext cx="108654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that might be helpful in predicting new line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0" name="Google Shape;2010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544" y="5254189"/>
            <a:ext cx="18035225" cy="695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113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More Recent: Sentiment Neuron</a:t>
            </a:r>
            <a:endParaRPr sz="7200"/>
          </a:p>
        </p:txBody>
      </p:sp>
      <p:sp>
        <p:nvSpPr>
          <p:cNvPr id="2016" name="Google Shape;2016;p113"/>
          <p:cNvSpPr txBox="1"/>
          <p:nvPr/>
        </p:nvSpPr>
        <p:spPr>
          <a:xfrm>
            <a:off x="1888000" y="12572700"/>
            <a:ext cx="1276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example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from the  </a:t>
            </a:r>
            <a:r>
              <a:rPr lang="en-US" sz="4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 AI blog post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113"/>
          <p:cNvSpPr txBox="1"/>
          <p:nvPr/>
        </p:nvSpPr>
        <p:spPr>
          <a:xfrm>
            <a:off x="1785257" y="2481943"/>
            <a:ext cx="130134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Char-level LSTM trained on Amazon Reviews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8" name="Google Shape;201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5257" y="4784016"/>
            <a:ext cx="21090749" cy="5132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14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Use Interpretable Neurons to Control Generated Texts</a:t>
            </a:r>
            <a:endParaRPr sz="7200"/>
          </a:p>
        </p:txBody>
      </p:sp>
      <p:sp>
        <p:nvSpPr>
          <p:cNvPr id="2024" name="Google Shape;2024;p114"/>
          <p:cNvSpPr txBox="1"/>
          <p:nvPr/>
        </p:nvSpPr>
        <p:spPr>
          <a:xfrm>
            <a:off x="1888000" y="12572700"/>
            <a:ext cx="12593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example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from the  </a:t>
            </a:r>
            <a:r>
              <a:rPr lang="en-US" sz="4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 AI blog post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5" name="Google Shape;2025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806" y="3805200"/>
            <a:ext cx="22104535" cy="77207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14"/>
          <p:cNvSpPr txBox="1"/>
          <p:nvPr/>
        </p:nvSpPr>
        <p:spPr>
          <a:xfrm>
            <a:off x="1124806" y="2450819"/>
            <a:ext cx="177359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 neuron value, sample from the prefix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couldn’t figure out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15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What About Neurons in CNNs?</a:t>
            </a:r>
            <a:endParaRPr sz="7200"/>
          </a:p>
        </p:txBody>
      </p:sp>
      <p:sp>
        <p:nvSpPr>
          <p:cNvPr id="2032" name="Google Shape;2032;p115"/>
          <p:cNvSpPr txBox="1"/>
          <p:nvPr/>
        </p:nvSpPr>
        <p:spPr>
          <a:xfrm>
            <a:off x="1729877" y="12583669"/>
            <a:ext cx="191209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http://lena-voita.github.io/nlp_course/language_modeling.html</a:t>
            </a:r>
            <a:r>
              <a:rPr lang="en-US" sz="4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#research_thinking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68" y="12582000"/>
            <a:ext cx="655804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4406" y="2359994"/>
            <a:ext cx="16408800" cy="9672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116"/>
          <p:cNvSpPr txBox="1"/>
          <p:nvPr/>
        </p:nvSpPr>
        <p:spPr>
          <a:xfrm>
            <a:off x="853602" y="4186800"/>
            <a:ext cx="111908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roses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the vase by the door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___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116"/>
          <p:cNvSpPr txBox="1"/>
          <p:nvPr/>
        </p:nvSpPr>
        <p:spPr>
          <a:xfrm>
            <a:off x="19571010" y="4186800"/>
            <a:ext cx="19607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lang="en-US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116"/>
          <p:cNvSpPr txBox="1"/>
          <p:nvPr/>
        </p:nvSpPr>
        <p:spPr>
          <a:xfrm>
            <a:off x="11058167" y="4119003"/>
            <a:ext cx="5068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116"/>
          <p:cNvSpPr txBox="1"/>
          <p:nvPr/>
        </p:nvSpPr>
        <p:spPr>
          <a:xfrm>
            <a:off x="12909229" y="4186800"/>
            <a:ext cx="587051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Competing answers: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116"/>
          <p:cNvSpPr txBox="1"/>
          <p:nvPr/>
        </p:nvSpPr>
        <p:spPr>
          <a:xfrm>
            <a:off x="717379" y="6337020"/>
            <a:ext cx="1175353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roses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the vase by the door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116"/>
          <p:cNvSpPr txBox="1"/>
          <p:nvPr/>
        </p:nvSpPr>
        <p:spPr>
          <a:xfrm>
            <a:off x="675551" y="7801230"/>
            <a:ext cx="112197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roses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the vase by the door </a:t>
            </a:r>
            <a:r>
              <a:rPr lang="en-US" sz="480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5" name="Google Shape;2045;p116"/>
          <p:cNvCxnSpPr/>
          <p:nvPr/>
        </p:nvCxnSpPr>
        <p:spPr>
          <a:xfrm>
            <a:off x="12572479" y="6476400"/>
            <a:ext cx="1008000" cy="720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046" name="Google Shape;2046;p116"/>
          <p:cNvCxnSpPr/>
          <p:nvPr/>
        </p:nvCxnSpPr>
        <p:spPr>
          <a:xfrm flipH="1" rot="10800000">
            <a:off x="12611330" y="7621200"/>
            <a:ext cx="1008000" cy="720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047" name="Google Shape;2047;p116"/>
          <p:cNvSpPr txBox="1"/>
          <p:nvPr/>
        </p:nvSpPr>
        <p:spPr>
          <a:xfrm>
            <a:off x="14895994" y="6316783"/>
            <a:ext cx="610768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correct answer ranked higher?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116"/>
          <p:cNvSpPr txBox="1"/>
          <p:nvPr/>
        </p:nvSpPr>
        <p:spPr>
          <a:xfrm>
            <a:off x="15539827" y="7981200"/>
            <a:ext cx="47452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…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&gt; 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…</a:t>
            </a:r>
            <a:r>
              <a:rPr lang="en-US" sz="480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)?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116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Contrastive Evaluation: Text Specific Phenomena</a:t>
            </a:r>
            <a:endParaRPr sz="7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17"/>
          <p:cNvSpPr txBox="1"/>
          <p:nvPr/>
        </p:nvSpPr>
        <p:spPr>
          <a:xfrm>
            <a:off x="853602" y="4186800"/>
            <a:ext cx="111908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roses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the vase by the door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___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117"/>
          <p:cNvSpPr/>
          <p:nvPr/>
        </p:nvSpPr>
        <p:spPr>
          <a:xfrm>
            <a:off x="11149602" y="7621200"/>
            <a:ext cx="32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117"/>
          <p:cNvSpPr/>
          <p:nvPr/>
        </p:nvSpPr>
        <p:spPr>
          <a:xfrm>
            <a:off x="11149602" y="7909200"/>
            <a:ext cx="93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117"/>
          <p:cNvSpPr/>
          <p:nvPr/>
        </p:nvSpPr>
        <p:spPr>
          <a:xfrm>
            <a:off x="11149603" y="8197200"/>
            <a:ext cx="43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17"/>
          <p:cNvSpPr/>
          <p:nvPr/>
        </p:nvSpPr>
        <p:spPr>
          <a:xfrm>
            <a:off x="11149602" y="8773200"/>
            <a:ext cx="11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117"/>
          <p:cNvSpPr/>
          <p:nvPr/>
        </p:nvSpPr>
        <p:spPr>
          <a:xfrm>
            <a:off x="11149602" y="9061200"/>
            <a:ext cx="104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17"/>
          <p:cNvSpPr/>
          <p:nvPr/>
        </p:nvSpPr>
        <p:spPr>
          <a:xfrm>
            <a:off x="11149602" y="9349200"/>
            <a:ext cx="68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117"/>
          <p:cNvSpPr/>
          <p:nvPr/>
        </p:nvSpPr>
        <p:spPr>
          <a:xfrm>
            <a:off x="11149602" y="8485200"/>
            <a:ext cx="93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17"/>
          <p:cNvSpPr/>
          <p:nvPr/>
        </p:nvSpPr>
        <p:spPr>
          <a:xfrm>
            <a:off x="11149602" y="9633105"/>
            <a:ext cx="288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117"/>
          <p:cNvSpPr/>
          <p:nvPr/>
        </p:nvSpPr>
        <p:spPr>
          <a:xfrm>
            <a:off x="11149602" y="9921105"/>
            <a:ext cx="180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4" name="Google Shape;2064;p117"/>
          <p:cNvCxnSpPr/>
          <p:nvPr/>
        </p:nvCxnSpPr>
        <p:spPr>
          <a:xfrm>
            <a:off x="11200003" y="5209929"/>
            <a:ext cx="0" cy="1476000"/>
          </a:xfrm>
          <a:prstGeom prst="straightConnector1">
            <a:avLst/>
          </a:prstGeom>
          <a:noFill/>
          <a:ln cap="flat" cmpd="sng" w="63500">
            <a:solidFill>
              <a:srgbClr val="A5A5A5"/>
            </a:solidFill>
            <a:prstDash val="solid"/>
            <a:miter lim="800000"/>
            <a:headEnd len="med" w="med" type="diamond"/>
            <a:tailEnd len="med" w="med" type="stealth"/>
          </a:ln>
        </p:spPr>
      </p:cxnSp>
      <p:sp>
        <p:nvSpPr>
          <p:cNvPr id="2065" name="Google Shape;2065;p117"/>
          <p:cNvSpPr txBox="1"/>
          <p:nvPr/>
        </p:nvSpPr>
        <p:spPr>
          <a:xfrm>
            <a:off x="11377494" y="5436095"/>
            <a:ext cx="53889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get probability distribution from LM</a:t>
            </a:r>
            <a:endParaRPr sz="4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117"/>
          <p:cNvSpPr txBox="1"/>
          <p:nvPr/>
        </p:nvSpPr>
        <p:spPr>
          <a:xfrm>
            <a:off x="1121809" y="5389929"/>
            <a:ext cx="9542997" cy="7078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5086" l="-2124" r="-1194" t="-1403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2067" name="Google Shape;2067;p117"/>
          <p:cNvCxnSpPr/>
          <p:nvPr/>
        </p:nvCxnSpPr>
        <p:spPr>
          <a:xfrm>
            <a:off x="12973812" y="9061200"/>
            <a:ext cx="2651794" cy="0"/>
          </a:xfrm>
          <a:prstGeom prst="straightConnector1">
            <a:avLst/>
          </a:prstGeom>
          <a:noFill/>
          <a:ln cap="flat" cmpd="sng" w="63500">
            <a:solidFill>
              <a:srgbClr val="A5A5A5"/>
            </a:solidFill>
            <a:prstDash val="solid"/>
            <a:miter lim="800000"/>
            <a:headEnd len="med" w="med" type="diamond"/>
            <a:tailEnd len="med" w="med" type="stealth"/>
          </a:ln>
        </p:spPr>
      </p:cxnSp>
      <p:sp>
        <p:nvSpPr>
          <p:cNvPr id="2068" name="Google Shape;2068;p117"/>
          <p:cNvSpPr txBox="1"/>
          <p:nvPr/>
        </p:nvSpPr>
        <p:spPr>
          <a:xfrm>
            <a:off x="12755783" y="7621200"/>
            <a:ext cx="325142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pick tokens of interest</a:t>
            </a:r>
            <a:endParaRPr sz="4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117"/>
          <p:cNvSpPr/>
          <p:nvPr/>
        </p:nvSpPr>
        <p:spPr>
          <a:xfrm>
            <a:off x="17348730" y="7973099"/>
            <a:ext cx="936000" cy="216000"/>
          </a:xfrm>
          <a:prstGeom prst="rect">
            <a:avLst/>
          </a:prstGeom>
          <a:solidFill>
            <a:srgbClr val="D1EEB2"/>
          </a:solidFill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117"/>
          <p:cNvSpPr/>
          <p:nvPr/>
        </p:nvSpPr>
        <p:spPr>
          <a:xfrm>
            <a:off x="17348730" y="8837099"/>
            <a:ext cx="1152000" cy="216000"/>
          </a:xfrm>
          <a:prstGeom prst="rect">
            <a:avLst/>
          </a:prstGeom>
          <a:solidFill>
            <a:srgbClr val="D1EEB2"/>
          </a:solidFill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117"/>
          <p:cNvSpPr txBox="1"/>
          <p:nvPr/>
        </p:nvSpPr>
        <p:spPr>
          <a:xfrm>
            <a:off x="16312983" y="7621200"/>
            <a:ext cx="6575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117"/>
          <p:cNvSpPr txBox="1"/>
          <p:nvPr/>
        </p:nvSpPr>
        <p:spPr>
          <a:xfrm>
            <a:off x="16007206" y="8487493"/>
            <a:ext cx="11336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117"/>
          <p:cNvSpPr txBox="1"/>
          <p:nvPr/>
        </p:nvSpPr>
        <p:spPr>
          <a:xfrm>
            <a:off x="10371415" y="2964006"/>
            <a:ext cx="19223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is/are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117"/>
          <p:cNvSpPr txBox="1"/>
          <p:nvPr/>
        </p:nvSpPr>
        <p:spPr>
          <a:xfrm>
            <a:off x="11058167" y="4119003"/>
            <a:ext cx="5068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117"/>
          <p:cNvSpPr txBox="1"/>
          <p:nvPr/>
        </p:nvSpPr>
        <p:spPr>
          <a:xfrm>
            <a:off x="19254064" y="7519408"/>
            <a:ext cx="458159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compare the scores: correct ranking or not?</a:t>
            </a:r>
            <a:endParaRPr sz="4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117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Contrastive Evaluation: Text Specific Phenomena</a:t>
            </a:r>
            <a:endParaRPr sz="7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How can this be useful?</a:t>
            </a:r>
            <a:endParaRPr/>
          </a:p>
        </p:txBody>
      </p:sp>
      <p:pic>
        <p:nvPicPr>
          <p:cNvPr id="363" name="Google Shape;3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0" y="3240000"/>
            <a:ext cx="12201472" cy="64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2"/>
          <p:cNvSpPr txBox="1"/>
          <p:nvPr/>
        </p:nvSpPr>
        <p:spPr>
          <a:xfrm>
            <a:off x="1143000" y="5713200"/>
            <a:ext cx="761380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deal with Language Models every day!</a:t>
            </a:r>
            <a:endParaRPr sz="5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18"/>
          <p:cNvSpPr txBox="1"/>
          <p:nvPr/>
        </p:nvSpPr>
        <p:spPr>
          <a:xfrm>
            <a:off x="7612006" y="5493456"/>
            <a:ext cx="43797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roses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___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118"/>
          <p:cNvSpPr txBox="1"/>
          <p:nvPr/>
        </p:nvSpPr>
        <p:spPr>
          <a:xfrm>
            <a:off x="10231704" y="4256333"/>
            <a:ext cx="19223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is/are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118"/>
          <p:cNvSpPr txBox="1"/>
          <p:nvPr/>
        </p:nvSpPr>
        <p:spPr>
          <a:xfrm>
            <a:off x="10939429" y="5262701"/>
            <a:ext cx="5068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118"/>
          <p:cNvSpPr txBox="1"/>
          <p:nvPr/>
        </p:nvSpPr>
        <p:spPr>
          <a:xfrm>
            <a:off x="4177606" y="6945710"/>
            <a:ext cx="784702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roses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the </a:t>
            </a:r>
            <a:r>
              <a:rPr lang="en-US" sz="4800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vase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___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118"/>
          <p:cNvSpPr txBox="1"/>
          <p:nvPr/>
        </p:nvSpPr>
        <p:spPr>
          <a:xfrm>
            <a:off x="956344" y="8478459"/>
            <a:ext cx="111908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roses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the </a:t>
            </a:r>
            <a:r>
              <a:rPr lang="en-US" sz="4800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vase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by the </a:t>
            </a:r>
            <a:r>
              <a:rPr lang="en-US" sz="4800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door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___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118"/>
          <p:cNvSpPr txBox="1"/>
          <p:nvPr/>
        </p:nvSpPr>
        <p:spPr>
          <a:xfrm>
            <a:off x="10939429" y="6763951"/>
            <a:ext cx="5068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118"/>
          <p:cNvSpPr txBox="1"/>
          <p:nvPr/>
        </p:nvSpPr>
        <p:spPr>
          <a:xfrm>
            <a:off x="10988958" y="8362219"/>
            <a:ext cx="5068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18"/>
          <p:cNvSpPr txBox="1"/>
          <p:nvPr/>
        </p:nvSpPr>
        <p:spPr>
          <a:xfrm>
            <a:off x="4177606" y="10630740"/>
            <a:ext cx="891383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Attractors: nouns with different number than the subject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118"/>
          <p:cNvSpPr txBox="1"/>
          <p:nvPr/>
        </p:nvSpPr>
        <p:spPr>
          <a:xfrm>
            <a:off x="14480807" y="5678199"/>
            <a:ext cx="600356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Simple: no attractors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118"/>
          <p:cNvSpPr txBox="1"/>
          <p:nvPr/>
        </p:nvSpPr>
        <p:spPr>
          <a:xfrm>
            <a:off x="14480806" y="7057519"/>
            <a:ext cx="52677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Harder: 1 attractor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118"/>
          <p:cNvSpPr txBox="1"/>
          <p:nvPr/>
        </p:nvSpPr>
        <p:spPr>
          <a:xfrm>
            <a:off x="14480806" y="8362219"/>
            <a:ext cx="55611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Harder: 2 attractors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2" name="Google Shape;2092;p118"/>
          <p:cNvCxnSpPr/>
          <p:nvPr/>
        </p:nvCxnSpPr>
        <p:spPr>
          <a:xfrm rot="10800000">
            <a:off x="6467206" y="9309456"/>
            <a:ext cx="1332000" cy="1321284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093" name="Google Shape;2093;p118"/>
          <p:cNvCxnSpPr/>
          <p:nvPr/>
        </p:nvCxnSpPr>
        <p:spPr>
          <a:xfrm flipH="1" rot="10800000">
            <a:off x="8375206" y="9309456"/>
            <a:ext cx="1332000" cy="1321284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094" name="Google Shape;2094;p118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Contrastive Evaluation: Text Specific Phenomena</a:t>
            </a:r>
            <a:endParaRPr sz="7200"/>
          </a:p>
        </p:txBody>
      </p:sp>
      <p:sp>
        <p:nvSpPr>
          <p:cNvPr id="2095" name="Google Shape;2095;p118"/>
          <p:cNvSpPr txBox="1"/>
          <p:nvPr/>
        </p:nvSpPr>
        <p:spPr>
          <a:xfrm>
            <a:off x="1343497" y="2601882"/>
            <a:ext cx="135152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create examples with varying difficulty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9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Contrastive Evaluation: Text Specific Phenomena</a:t>
            </a:r>
            <a:endParaRPr sz="7200"/>
          </a:p>
        </p:txBody>
      </p:sp>
      <p:sp>
        <p:nvSpPr>
          <p:cNvPr id="2101" name="Google Shape;2101;p119"/>
          <p:cNvSpPr txBox="1"/>
          <p:nvPr/>
        </p:nvSpPr>
        <p:spPr>
          <a:xfrm>
            <a:off x="1729877" y="12583669"/>
            <a:ext cx="1847492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http://lena-voita.github.io/nlp_course/language_modeling.html</a:t>
            </a:r>
            <a:r>
              <a:rPr lang="en-US" sz="4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#related_papers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2" name="Google Shape;210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68" y="12582000"/>
            <a:ext cx="655804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2806" y="2604045"/>
            <a:ext cx="17172000" cy="942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20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2109" name="Google Shape;2109;p120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2110" name="Google Shape;211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120"/>
          <p:cNvSpPr txBox="1"/>
          <p:nvPr/>
        </p:nvSpPr>
        <p:spPr>
          <a:xfrm>
            <a:off x="1590750" y="10116000"/>
            <a:ext cx="9837600" cy="831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1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2117" name="Google Shape;2117;p121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2118" name="Google Shape;211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21"/>
          <p:cNvSpPr txBox="1"/>
          <p:nvPr/>
        </p:nvSpPr>
        <p:spPr>
          <a:xfrm>
            <a:off x="1590749" y="11628000"/>
            <a:ext cx="11988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0" name="Google Shape;2120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5113" y="11738802"/>
            <a:ext cx="765104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21"/>
          <p:cNvSpPr txBox="1"/>
          <p:nvPr/>
        </p:nvSpPr>
        <p:spPr>
          <a:xfrm>
            <a:off x="2844000" y="11738802"/>
            <a:ext cx="1073883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more in the NLP Course </a:t>
            </a: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For You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121"/>
          <p:cNvSpPr txBox="1"/>
          <p:nvPr/>
        </p:nvSpPr>
        <p:spPr>
          <a:xfrm>
            <a:off x="14734923" y="11738802"/>
            <a:ext cx="50865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up to You!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3" name="Google Shape;2123;p121"/>
          <p:cNvCxnSpPr/>
          <p:nvPr/>
        </p:nvCxnSpPr>
        <p:spPr>
          <a:xfrm>
            <a:off x="13903538" y="12112499"/>
            <a:ext cx="700598" cy="26172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How can this be useful?</a:t>
            </a:r>
            <a:endParaRPr/>
          </a:p>
        </p:txBody>
      </p:sp>
      <p:pic>
        <p:nvPicPr>
          <p:cNvPr id="370" name="Google Shape;3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0" y="3240000"/>
            <a:ext cx="12106216" cy="64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3"/>
          <p:cNvSpPr txBox="1"/>
          <p:nvPr/>
        </p:nvSpPr>
        <p:spPr>
          <a:xfrm>
            <a:off x="1143000" y="5713200"/>
            <a:ext cx="761380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deal with Language Models every day!</a:t>
            </a:r>
            <a:endParaRPr sz="5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How can this be useful?</a:t>
            </a:r>
            <a:endParaRPr/>
          </a:p>
        </p:txBody>
      </p:sp>
      <p:pic>
        <p:nvPicPr>
          <p:cNvPr id="377" name="Google Shape;3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000" y="3240000"/>
            <a:ext cx="11909189" cy="64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4"/>
          <p:cNvSpPr txBox="1"/>
          <p:nvPr/>
        </p:nvSpPr>
        <p:spPr>
          <a:xfrm>
            <a:off x="1143000" y="5713200"/>
            <a:ext cx="761380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deal with Language Models every day!</a:t>
            </a:r>
            <a:endParaRPr sz="5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406" y="3410550"/>
            <a:ext cx="21272778" cy="57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5"/>
          <p:cNvSpPr txBox="1"/>
          <p:nvPr>
            <p:ph type="title"/>
          </p:nvPr>
        </p:nvSpPr>
        <p:spPr>
          <a:xfrm>
            <a:off x="743206" y="752400"/>
            <a:ext cx="232776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What is easy for humans can be very hard for machines</a:t>
            </a:r>
            <a:endParaRPr sz="7200"/>
          </a:p>
        </p:txBody>
      </p:sp>
      <p:sp>
        <p:nvSpPr>
          <p:cNvPr id="385" name="Google Shape;385;p15"/>
          <p:cNvSpPr txBox="1"/>
          <p:nvPr/>
        </p:nvSpPr>
        <p:spPr>
          <a:xfrm>
            <a:off x="3054409" y="9910800"/>
            <a:ext cx="1817677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b="1"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morphosyntax</a:t>
            </a: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 example is from the slides by Alex Lascarides and Sharon Goldwater,</a:t>
            </a:r>
            <a:b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Foundations of Natural Language Processing course at the University of Edinburgh.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391" name="Google Shape;391;p16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392" name="Google Shape;3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6"/>
          <p:cNvSpPr txBox="1"/>
          <p:nvPr/>
        </p:nvSpPr>
        <p:spPr>
          <a:xfrm>
            <a:off x="1590748" y="2833200"/>
            <a:ext cx="9000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399" name="Google Shape;399;p17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400" name="Google Shape;4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7"/>
          <p:cNvSpPr txBox="1"/>
          <p:nvPr/>
        </p:nvSpPr>
        <p:spPr>
          <a:xfrm>
            <a:off x="1590753" y="3888000"/>
            <a:ext cx="5832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How likely is a sentence to appear in a language?</a:t>
            </a:r>
            <a:endParaRPr/>
          </a:p>
        </p:txBody>
      </p:sp>
      <p:pic>
        <p:nvPicPr>
          <p:cNvPr id="407" name="Google Shape;407;p18"/>
          <p:cNvPicPr preferRelativeResize="0"/>
          <p:nvPr/>
        </p:nvPicPr>
        <p:blipFill rotWithShape="1">
          <a:blip r:embed="rId3">
            <a:alphaModFix/>
          </a:blip>
          <a:srcRect b="27289" l="-4" r="78381" t="0"/>
          <a:stretch/>
        </p:blipFill>
        <p:spPr>
          <a:xfrm>
            <a:off x="476125" y="3792825"/>
            <a:ext cx="5112000" cy="38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How likely is a sentence to appear in a language?</a:t>
            </a:r>
            <a:endParaRPr/>
          </a:p>
        </p:txBody>
      </p:sp>
      <p:pic>
        <p:nvPicPr>
          <p:cNvPr id="413" name="Google Shape;413;p19"/>
          <p:cNvPicPr preferRelativeResize="0"/>
          <p:nvPr/>
        </p:nvPicPr>
        <p:blipFill rotWithShape="1">
          <a:blip r:embed="rId3">
            <a:alphaModFix/>
          </a:blip>
          <a:srcRect b="0" l="-4" r="78381" t="0"/>
          <a:stretch/>
        </p:blipFill>
        <p:spPr>
          <a:xfrm>
            <a:off x="476125" y="3609775"/>
            <a:ext cx="5112000" cy="528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291" name="Google Shape;291;p2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292" name="Google Shape;2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How likely is a sentence to appear in a language?</a:t>
            </a:r>
            <a:endParaRPr/>
          </a:p>
        </p:txBody>
      </p:sp>
      <p:pic>
        <p:nvPicPr>
          <p:cNvPr id="419" name="Google Shape;4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600" y="3752950"/>
            <a:ext cx="23639208" cy="528289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0"/>
          <p:cNvSpPr txBox="1"/>
          <p:nvPr/>
        </p:nvSpPr>
        <p:spPr>
          <a:xfrm>
            <a:off x="17533606" y="3475723"/>
            <a:ext cx="6487200" cy="3671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0"/>
          <p:cNvSpPr txBox="1"/>
          <p:nvPr/>
        </p:nvSpPr>
        <p:spPr>
          <a:xfrm>
            <a:off x="18973606" y="5363845"/>
            <a:ext cx="3607200" cy="3671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How likely is a sentence to appear in a language?</a:t>
            </a:r>
            <a:endParaRPr/>
          </a:p>
        </p:txBody>
      </p:sp>
      <p:pic>
        <p:nvPicPr>
          <p:cNvPr id="427" name="Google Shape;42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00" y="3671850"/>
            <a:ext cx="23639208" cy="528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How likely is a sentence to appear in a language?</a:t>
            </a:r>
            <a:endParaRPr/>
          </a:p>
        </p:txBody>
      </p:sp>
      <p:pic>
        <p:nvPicPr>
          <p:cNvPr id="433" name="Google Shape;4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00" y="3641400"/>
            <a:ext cx="23639208" cy="528289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2"/>
          <p:cNvSpPr txBox="1"/>
          <p:nvPr/>
        </p:nvSpPr>
        <p:spPr>
          <a:xfrm>
            <a:off x="4559206" y="10292400"/>
            <a:ext cx="1429736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We can not estimate sentence probabilities reliably if we treat them as atomic units!</a:t>
            </a:r>
            <a:endParaRPr sz="5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Sentence Probability: Decompose into Smaller Parts</a:t>
            </a:r>
            <a:endParaRPr sz="7200"/>
          </a:p>
        </p:txBody>
      </p:sp>
      <p:pic>
        <p:nvPicPr>
          <p:cNvPr id="440" name="Google Shape;4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9606" y="6045520"/>
            <a:ext cx="1526400" cy="1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3093" y="5526000"/>
            <a:ext cx="17870113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3"/>
          <p:cNvSpPr txBox="1"/>
          <p:nvPr/>
        </p:nvSpPr>
        <p:spPr>
          <a:xfrm>
            <a:off x="2089621" y="2394858"/>
            <a:ext cx="1577547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Imagine we </a:t>
            </a:r>
            <a:endParaRPr/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the sentence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 mat 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 by word,</a:t>
            </a:r>
            <a:endParaRPr/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probability every time we see a new token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Sentence Probability: Decompose into Smaller Parts</a:t>
            </a:r>
            <a:endParaRPr sz="7200"/>
          </a:p>
        </p:txBody>
      </p:sp>
      <p:sp>
        <p:nvSpPr>
          <p:cNvPr id="448" name="Google Shape;448;p24"/>
          <p:cNvSpPr txBox="1"/>
          <p:nvPr/>
        </p:nvSpPr>
        <p:spPr>
          <a:xfrm>
            <a:off x="2089621" y="2394858"/>
            <a:ext cx="17434132" cy="23083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186" l="-1600" r="-653" t="-60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49" name="Google Shape;449;p24"/>
          <p:cNvSpPr txBox="1"/>
          <p:nvPr/>
        </p:nvSpPr>
        <p:spPr>
          <a:xfrm>
            <a:off x="2146852" y="5406887"/>
            <a:ext cx="170226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the product rule of probability (aka “chain rule”), we get: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490" y="6873815"/>
            <a:ext cx="21980906" cy="2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5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We got: Left-to-Right Language Modeling Framework</a:t>
            </a:r>
            <a:endParaRPr sz="7200"/>
          </a:p>
        </p:txBody>
      </p:sp>
      <p:sp>
        <p:nvSpPr>
          <p:cNvPr id="456" name="Google Shape;456;p25"/>
          <p:cNvSpPr txBox="1"/>
          <p:nvPr/>
        </p:nvSpPr>
        <p:spPr>
          <a:xfrm>
            <a:off x="1029713" y="3407781"/>
            <a:ext cx="8461029" cy="7478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standard framework</a:t>
            </a:r>
            <a:b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 differ in a way they evaluate probabilities</a:t>
            </a:r>
            <a:b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Later in the course, we’ll see other language models (e.g., masked language models)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6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We got: Left-to-Right Language Modeling Framework</a:t>
            </a:r>
            <a:endParaRPr sz="7200"/>
          </a:p>
        </p:txBody>
      </p:sp>
      <p:cxnSp>
        <p:nvCxnSpPr>
          <p:cNvPr id="462" name="Google Shape;462;p26"/>
          <p:cNvCxnSpPr/>
          <p:nvPr/>
        </p:nvCxnSpPr>
        <p:spPr>
          <a:xfrm flipH="1" rot="10800000">
            <a:off x="17699255" y="6659837"/>
            <a:ext cx="1440000" cy="108000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63" name="Google Shape;463;p26"/>
          <p:cNvSpPr txBox="1"/>
          <p:nvPr/>
        </p:nvSpPr>
        <p:spPr>
          <a:xfrm>
            <a:off x="11194585" y="6094800"/>
            <a:ext cx="44310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define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11593656" y="7224874"/>
            <a:ext cx="6487200" cy="162794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301" l="-3905" r="0" t="-85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65" name="Google Shape;465;p26"/>
          <p:cNvCxnSpPr/>
          <p:nvPr/>
        </p:nvCxnSpPr>
        <p:spPr>
          <a:xfrm>
            <a:off x="17699255" y="7742267"/>
            <a:ext cx="1440000" cy="108000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66" name="Google Shape;466;p26"/>
          <p:cNvSpPr txBox="1"/>
          <p:nvPr/>
        </p:nvSpPr>
        <p:spPr>
          <a:xfrm>
            <a:off x="19520856" y="6368840"/>
            <a:ext cx="44999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N-gram models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19520856" y="8406768"/>
            <a:ext cx="41681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Neural models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1029713" y="3407781"/>
            <a:ext cx="8461029" cy="7478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standard framework</a:t>
            </a:r>
            <a:b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 differ in a way they evaluate probabilities</a:t>
            </a:r>
            <a:b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Later in the course, we’ll see other language models (e.g., masked language models)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26"/>
          <p:cNvCxnSpPr/>
          <p:nvPr/>
        </p:nvCxnSpPr>
        <p:spPr>
          <a:xfrm>
            <a:off x="9102199" y="6444000"/>
            <a:ext cx="1710785" cy="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Generate a Text Using a Language Model</a:t>
            </a:r>
            <a:endParaRPr sz="7200"/>
          </a:p>
        </p:txBody>
      </p:sp>
      <p:pic>
        <p:nvPicPr>
          <p:cNvPr id="475" name="Google Shape;47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604" y="3042000"/>
            <a:ext cx="19224336" cy="80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8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Generate a Text Using a Language Model</a:t>
            </a:r>
            <a:endParaRPr sz="7200"/>
          </a:p>
        </p:txBody>
      </p:sp>
      <p:pic>
        <p:nvPicPr>
          <p:cNvPr id="481" name="Google Shape;4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604" y="3042000"/>
            <a:ext cx="19224336" cy="80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8"/>
          <p:cNvSpPr txBox="1"/>
          <p:nvPr/>
        </p:nvSpPr>
        <p:spPr>
          <a:xfrm>
            <a:off x="-19994" y="11408801"/>
            <a:ext cx="24629129" cy="155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Alternatively, you can use </a:t>
            </a: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greedy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decoding: pick the token with the highest probability. We’ll see some examples a bit later.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488" name="Google Shape;488;p29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489" name="Google Shape;4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9"/>
          <p:cNvSpPr txBox="1"/>
          <p:nvPr/>
        </p:nvSpPr>
        <p:spPr>
          <a:xfrm>
            <a:off x="1590753" y="3888000"/>
            <a:ext cx="5832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298" name="Google Shape;298;p3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299" name="Google Shape;2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"/>
          <p:cNvSpPr txBox="1"/>
          <p:nvPr/>
        </p:nvSpPr>
        <p:spPr>
          <a:xfrm>
            <a:off x="1590748" y="2833200"/>
            <a:ext cx="9000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496" name="Google Shape;496;p30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497" name="Google Shape;4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0"/>
          <p:cNvSpPr txBox="1"/>
          <p:nvPr/>
        </p:nvSpPr>
        <p:spPr>
          <a:xfrm>
            <a:off x="1590753" y="4932000"/>
            <a:ext cx="7740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1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Recap: What We Need</a:t>
            </a:r>
            <a:endParaRPr sz="7200"/>
          </a:p>
        </p:txBody>
      </p:sp>
      <p:pic>
        <p:nvPicPr>
          <p:cNvPr id="504" name="Google Shape;5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490" y="2278800"/>
            <a:ext cx="21980906" cy="2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806" y="4453200"/>
            <a:ext cx="21840000" cy="1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Recap: What We Need</a:t>
            </a:r>
            <a:endParaRPr sz="7200"/>
          </a:p>
        </p:txBody>
      </p:sp>
      <p:pic>
        <p:nvPicPr>
          <p:cNvPr id="511" name="Google Shape;5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490" y="2278800"/>
            <a:ext cx="21980906" cy="2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806" y="4453200"/>
            <a:ext cx="2184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2"/>
          <p:cNvSpPr txBox="1"/>
          <p:nvPr/>
        </p:nvSpPr>
        <p:spPr>
          <a:xfrm>
            <a:off x="1461066" y="6155819"/>
            <a:ext cx="137829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classical approach, so the solution is clear: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806" y="7893100"/>
            <a:ext cx="2170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2"/>
          <p:cNvSpPr txBox="1"/>
          <p:nvPr/>
        </p:nvSpPr>
        <p:spPr>
          <a:xfrm>
            <a:off x="1506406" y="9656536"/>
            <a:ext cx="163461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I.e., we do it </a:t>
            </a: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almost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we counted green balls in the basket.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3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Recap: What We Need</a:t>
            </a:r>
            <a:endParaRPr sz="7200"/>
          </a:p>
        </p:txBody>
      </p:sp>
      <p:pic>
        <p:nvPicPr>
          <p:cNvPr id="521" name="Google Shape;5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490" y="2278800"/>
            <a:ext cx="21980906" cy="2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806" y="4453200"/>
            <a:ext cx="2184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3"/>
          <p:cNvSpPr txBox="1"/>
          <p:nvPr/>
        </p:nvSpPr>
        <p:spPr>
          <a:xfrm>
            <a:off x="1461066" y="6155819"/>
            <a:ext cx="137829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classical approach, so the solution is clear: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806" y="7893100"/>
            <a:ext cx="2170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3"/>
          <p:cNvSpPr txBox="1"/>
          <p:nvPr/>
        </p:nvSpPr>
        <p:spPr>
          <a:xfrm>
            <a:off x="1506406" y="9656536"/>
            <a:ext cx="163461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I.e., we do it </a:t>
            </a: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almost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we counted green balls in the basket.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6" name="Google Shape;526;p33"/>
          <p:cNvCxnSpPr/>
          <p:nvPr/>
        </p:nvCxnSpPr>
        <p:spPr>
          <a:xfrm rot="10800000">
            <a:off x="5835838" y="10599000"/>
            <a:ext cx="849600" cy="78585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27" name="Google Shape;527;p33"/>
          <p:cNvSpPr txBox="1"/>
          <p:nvPr/>
        </p:nvSpPr>
        <p:spPr>
          <a:xfrm>
            <a:off x="6685438" y="10991925"/>
            <a:ext cx="148824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This “almost” contains the key components of N-gram models: </a:t>
            </a:r>
            <a:r>
              <a:rPr lang="en-US" sz="4800" u="sng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Markov property</a:t>
            </a: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4800" u="sng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smoothings</a:t>
            </a:r>
            <a:endParaRPr sz="4800" u="sng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4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How to evaluate conditional probabilities?</a:t>
            </a:r>
            <a:endParaRPr sz="7200"/>
          </a:p>
        </p:txBody>
      </p:sp>
      <p:sp>
        <p:nvSpPr>
          <p:cNvPr id="533" name="Google Shape;533;p34"/>
          <p:cNvSpPr/>
          <p:nvPr/>
        </p:nvSpPr>
        <p:spPr>
          <a:xfrm>
            <a:off x="1506406" y="3355803"/>
            <a:ext cx="63963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straightforward way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4"/>
          <p:cNvSpPr/>
          <p:nvPr/>
        </p:nvSpPr>
        <p:spPr>
          <a:xfrm>
            <a:off x="8375206" y="2956142"/>
            <a:ext cx="11328037" cy="163031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400" l="0" r="0" t="-7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35" name="Google Shape;535;p34"/>
          <p:cNvSpPr txBox="1"/>
          <p:nvPr/>
        </p:nvSpPr>
        <p:spPr>
          <a:xfrm>
            <a:off x="1506407" y="5253464"/>
            <a:ext cx="13355999" cy="15696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9354" l="-2090" r="-378" t="-88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How to evaluate conditional probabilities?</a:t>
            </a:r>
            <a:endParaRPr sz="7200"/>
          </a:p>
        </p:txBody>
      </p:sp>
      <p:sp>
        <p:nvSpPr>
          <p:cNvPr id="541" name="Google Shape;541;p35"/>
          <p:cNvSpPr/>
          <p:nvPr/>
        </p:nvSpPr>
        <p:spPr>
          <a:xfrm>
            <a:off x="1506406" y="3355803"/>
            <a:ext cx="63963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straightforward way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5"/>
          <p:cNvSpPr/>
          <p:nvPr/>
        </p:nvSpPr>
        <p:spPr>
          <a:xfrm>
            <a:off x="8375206" y="2956142"/>
            <a:ext cx="11328037" cy="163031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400" l="0" r="0" t="-7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43" name="Google Shape;543;p35"/>
          <p:cNvSpPr txBox="1"/>
          <p:nvPr/>
        </p:nvSpPr>
        <p:spPr>
          <a:xfrm>
            <a:off x="1506407" y="5253464"/>
            <a:ext cx="13355999" cy="15696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9354" l="-2090" r="-378" t="-88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544" name="Google Shape;544;p35"/>
          <p:cNvCxnSpPr/>
          <p:nvPr/>
        </p:nvCxnSpPr>
        <p:spPr>
          <a:xfrm rot="10800000">
            <a:off x="19326140" y="4589747"/>
            <a:ext cx="849600" cy="392925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45" name="Google Shape;545;p35"/>
          <p:cNvCxnSpPr/>
          <p:nvPr/>
        </p:nvCxnSpPr>
        <p:spPr>
          <a:xfrm rot="10800000">
            <a:off x="19326140" y="3355803"/>
            <a:ext cx="849600" cy="1626869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46" name="Google Shape;546;p35"/>
          <p:cNvSpPr txBox="1"/>
          <p:nvPr/>
        </p:nvSpPr>
        <p:spPr>
          <a:xfrm>
            <a:off x="16692753" y="5241412"/>
            <a:ext cx="696597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These are often long sequences, and many of the counts will be zero!</a:t>
            </a:r>
            <a:endParaRPr sz="4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6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Markov Assumption</a:t>
            </a:r>
            <a:endParaRPr sz="7200"/>
          </a:p>
        </p:txBody>
      </p:sp>
      <p:sp>
        <p:nvSpPr>
          <p:cNvPr id="552" name="Google Shape;552;p36"/>
          <p:cNvSpPr/>
          <p:nvPr/>
        </p:nvSpPr>
        <p:spPr>
          <a:xfrm>
            <a:off x="3414406" y="5769128"/>
            <a:ext cx="12487714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686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553" name="Google Shape;55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6406" y="2781164"/>
            <a:ext cx="20102734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6"/>
          <p:cNvSpPr/>
          <p:nvPr/>
        </p:nvSpPr>
        <p:spPr>
          <a:xfrm rot="5400000">
            <a:off x="13277136" y="4864958"/>
            <a:ext cx="216000" cy="37440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6"/>
          <p:cNvSpPr/>
          <p:nvPr/>
        </p:nvSpPr>
        <p:spPr>
          <a:xfrm rot="5400000">
            <a:off x="7086406" y="4936958"/>
            <a:ext cx="216000" cy="37440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6"/>
          <p:cNvSpPr txBox="1"/>
          <p:nvPr/>
        </p:nvSpPr>
        <p:spPr>
          <a:xfrm>
            <a:off x="4704557" y="7152626"/>
            <a:ext cx="53287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all previous tokens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6"/>
          <p:cNvSpPr txBox="1"/>
          <p:nvPr/>
        </p:nvSpPr>
        <p:spPr>
          <a:xfrm>
            <a:off x="10760868" y="7171803"/>
            <a:ext cx="539282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n-1 previous token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6"/>
          <p:cNvSpPr txBox="1"/>
          <p:nvPr/>
        </p:nvSpPr>
        <p:spPr>
          <a:xfrm>
            <a:off x="1506406" y="4661880"/>
            <a:ext cx="610455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an n-gram model,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7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Markov Assumption</a:t>
            </a:r>
            <a:endParaRPr sz="7200"/>
          </a:p>
        </p:txBody>
      </p:sp>
      <p:sp>
        <p:nvSpPr>
          <p:cNvPr id="564" name="Google Shape;564;p37"/>
          <p:cNvSpPr/>
          <p:nvPr/>
        </p:nvSpPr>
        <p:spPr>
          <a:xfrm>
            <a:off x="3414406" y="5769128"/>
            <a:ext cx="12487714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686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565" name="Google Shape;56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6406" y="2781164"/>
            <a:ext cx="20102734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7"/>
          <p:cNvSpPr/>
          <p:nvPr/>
        </p:nvSpPr>
        <p:spPr>
          <a:xfrm rot="5400000">
            <a:off x="13277136" y="4864958"/>
            <a:ext cx="216000" cy="37440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7"/>
          <p:cNvSpPr/>
          <p:nvPr/>
        </p:nvSpPr>
        <p:spPr>
          <a:xfrm rot="5400000">
            <a:off x="7086406" y="4936958"/>
            <a:ext cx="216000" cy="37440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7"/>
          <p:cNvSpPr txBox="1"/>
          <p:nvPr/>
        </p:nvSpPr>
        <p:spPr>
          <a:xfrm>
            <a:off x="4704557" y="7152626"/>
            <a:ext cx="53287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all previous tokens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7"/>
          <p:cNvSpPr txBox="1"/>
          <p:nvPr/>
        </p:nvSpPr>
        <p:spPr>
          <a:xfrm>
            <a:off x="10760868" y="7171803"/>
            <a:ext cx="539282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n-1 previous token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7"/>
          <p:cNvSpPr txBox="1"/>
          <p:nvPr/>
        </p:nvSpPr>
        <p:spPr>
          <a:xfrm>
            <a:off x="1506406" y="4661880"/>
            <a:ext cx="610455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an n-gram model,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7"/>
          <p:cNvSpPr txBox="1"/>
          <p:nvPr/>
        </p:nvSpPr>
        <p:spPr>
          <a:xfrm>
            <a:off x="1506406" y="8331694"/>
            <a:ext cx="37305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7"/>
          <p:cNvSpPr txBox="1"/>
          <p:nvPr/>
        </p:nvSpPr>
        <p:spPr>
          <a:xfrm>
            <a:off x="2986206" y="9901189"/>
            <a:ext cx="17143200" cy="230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186" l="-1478" r="0" t="-60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8"/>
          <p:cNvSpPr txBox="1"/>
          <p:nvPr/>
        </p:nvSpPr>
        <p:spPr>
          <a:xfrm>
            <a:off x="1124800" y="5115400"/>
            <a:ext cx="763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 mat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8"/>
          <p:cNvSpPr txBox="1"/>
          <p:nvPr/>
        </p:nvSpPr>
        <p:spPr>
          <a:xfrm>
            <a:off x="1887999" y="6260200"/>
            <a:ext cx="457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saw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8"/>
          <p:cNvSpPr txBox="1"/>
          <p:nvPr/>
        </p:nvSpPr>
        <p:spPr>
          <a:xfrm>
            <a:off x="2269098" y="8526475"/>
            <a:ext cx="534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8"/>
          <p:cNvSpPr txBox="1"/>
          <p:nvPr/>
        </p:nvSpPr>
        <p:spPr>
          <a:xfrm>
            <a:off x="2269599" y="9388150"/>
            <a:ext cx="5723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8"/>
          <p:cNvSpPr txBox="1"/>
          <p:nvPr/>
        </p:nvSpPr>
        <p:spPr>
          <a:xfrm>
            <a:off x="2269599" y="10226500"/>
            <a:ext cx="6486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8"/>
          <p:cNvSpPr txBox="1"/>
          <p:nvPr/>
        </p:nvSpPr>
        <p:spPr>
          <a:xfrm>
            <a:off x="2269599" y="11064875"/>
            <a:ext cx="7821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8"/>
          <p:cNvSpPr txBox="1"/>
          <p:nvPr/>
        </p:nvSpPr>
        <p:spPr>
          <a:xfrm>
            <a:off x="1936800" y="6641792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8"/>
          <p:cNvSpPr txBox="1"/>
          <p:nvPr/>
        </p:nvSpPr>
        <p:spPr>
          <a:xfrm>
            <a:off x="1936800" y="7404992"/>
            <a:ext cx="610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8"/>
          <p:cNvSpPr txBox="1"/>
          <p:nvPr/>
        </p:nvSpPr>
        <p:spPr>
          <a:xfrm>
            <a:off x="1936800" y="8234238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8"/>
          <p:cNvSpPr txBox="1"/>
          <p:nvPr/>
        </p:nvSpPr>
        <p:spPr>
          <a:xfrm>
            <a:off x="1936800" y="9057623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8"/>
          <p:cNvSpPr txBox="1"/>
          <p:nvPr/>
        </p:nvSpPr>
        <p:spPr>
          <a:xfrm>
            <a:off x="1936800" y="9885268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8"/>
          <p:cNvSpPr txBox="1"/>
          <p:nvPr/>
        </p:nvSpPr>
        <p:spPr>
          <a:xfrm>
            <a:off x="1936800" y="10654726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8"/>
          <p:cNvSpPr txBox="1"/>
          <p:nvPr/>
        </p:nvSpPr>
        <p:spPr>
          <a:xfrm>
            <a:off x="3066212" y="3934337"/>
            <a:ext cx="20185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8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Markov Assumption: Example</a:t>
            </a:r>
            <a:endParaRPr sz="7200"/>
          </a:p>
        </p:txBody>
      </p:sp>
      <p:sp>
        <p:nvSpPr>
          <p:cNvPr id="591" name="Google Shape;591;p38"/>
          <p:cNvSpPr txBox="1"/>
          <p:nvPr/>
        </p:nvSpPr>
        <p:spPr>
          <a:xfrm>
            <a:off x="7561899" y="2273300"/>
            <a:ext cx="925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5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 mat</a:t>
            </a: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?</a:t>
            </a:r>
            <a:endParaRPr/>
          </a:p>
        </p:txBody>
      </p:sp>
      <p:pic>
        <p:nvPicPr>
          <p:cNvPr id="592" name="Google Shape;59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42835" y="4587780"/>
            <a:ext cx="1427289" cy="142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/>
          <p:nvPr/>
        </p:nvSpPr>
        <p:spPr>
          <a:xfrm>
            <a:off x="1124800" y="5115400"/>
            <a:ext cx="7632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 mat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9"/>
          <p:cNvSpPr txBox="1"/>
          <p:nvPr/>
        </p:nvSpPr>
        <p:spPr>
          <a:xfrm>
            <a:off x="1887999" y="6260200"/>
            <a:ext cx="4281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saw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9"/>
          <p:cNvSpPr txBox="1"/>
          <p:nvPr/>
        </p:nvSpPr>
        <p:spPr>
          <a:xfrm>
            <a:off x="2269599" y="8549800"/>
            <a:ext cx="5112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2269599" y="9388150"/>
            <a:ext cx="6105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9"/>
          <p:cNvSpPr txBox="1"/>
          <p:nvPr/>
        </p:nvSpPr>
        <p:spPr>
          <a:xfrm>
            <a:off x="2269599" y="10226500"/>
            <a:ext cx="6331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9"/>
          <p:cNvSpPr txBox="1"/>
          <p:nvPr/>
        </p:nvSpPr>
        <p:spPr>
          <a:xfrm>
            <a:off x="2269600" y="11064875"/>
            <a:ext cx="7250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9"/>
          <p:cNvSpPr txBox="1"/>
          <p:nvPr/>
        </p:nvSpPr>
        <p:spPr>
          <a:xfrm>
            <a:off x="1936800" y="6641792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9"/>
          <p:cNvSpPr txBox="1"/>
          <p:nvPr/>
        </p:nvSpPr>
        <p:spPr>
          <a:xfrm>
            <a:off x="1936800" y="7404992"/>
            <a:ext cx="610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9"/>
          <p:cNvSpPr txBox="1"/>
          <p:nvPr/>
        </p:nvSpPr>
        <p:spPr>
          <a:xfrm>
            <a:off x="1936800" y="8234238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9"/>
          <p:cNvSpPr txBox="1"/>
          <p:nvPr/>
        </p:nvSpPr>
        <p:spPr>
          <a:xfrm>
            <a:off x="1936800" y="9057623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9"/>
          <p:cNvSpPr txBox="1"/>
          <p:nvPr/>
        </p:nvSpPr>
        <p:spPr>
          <a:xfrm>
            <a:off x="1936800" y="9885268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9"/>
          <p:cNvSpPr txBox="1"/>
          <p:nvPr/>
        </p:nvSpPr>
        <p:spPr>
          <a:xfrm>
            <a:off x="1936800" y="10654726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9"/>
          <p:cNvSpPr txBox="1"/>
          <p:nvPr/>
        </p:nvSpPr>
        <p:spPr>
          <a:xfrm>
            <a:off x="10445135" y="6255775"/>
            <a:ext cx="5112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saw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9"/>
          <p:cNvSpPr txBox="1"/>
          <p:nvPr/>
        </p:nvSpPr>
        <p:spPr>
          <a:xfrm>
            <a:off x="10773824" y="8538000"/>
            <a:ext cx="5325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9"/>
          <p:cNvSpPr txBox="1"/>
          <p:nvPr/>
        </p:nvSpPr>
        <p:spPr>
          <a:xfrm>
            <a:off x="10769200" y="9394750"/>
            <a:ext cx="561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9"/>
          <p:cNvSpPr txBox="1"/>
          <p:nvPr/>
        </p:nvSpPr>
        <p:spPr>
          <a:xfrm>
            <a:off x="10742344" y="10188938"/>
            <a:ext cx="6105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9"/>
          <p:cNvSpPr txBox="1"/>
          <p:nvPr/>
        </p:nvSpPr>
        <p:spPr>
          <a:xfrm>
            <a:off x="10750400" y="11100250"/>
            <a:ext cx="7250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4" name="Google Shape;614;p39"/>
          <p:cNvCxnSpPr/>
          <p:nvPr/>
        </p:nvCxnSpPr>
        <p:spPr>
          <a:xfrm>
            <a:off x="12939600" y="11523650"/>
            <a:ext cx="3149700" cy="27600"/>
          </a:xfrm>
          <a:prstGeom prst="straightConnector1">
            <a:avLst/>
          </a:prstGeom>
          <a:noFill/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5" name="Google Shape;615;p39"/>
          <p:cNvCxnSpPr/>
          <p:nvPr/>
        </p:nvCxnSpPr>
        <p:spPr>
          <a:xfrm flipH="1" rot="10800000">
            <a:off x="12364125" y="10646775"/>
            <a:ext cx="1944900" cy="24900"/>
          </a:xfrm>
          <a:prstGeom prst="straightConnector1">
            <a:avLst/>
          </a:prstGeom>
          <a:noFill/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6" name="Google Shape;616;p39"/>
          <p:cNvCxnSpPr/>
          <p:nvPr/>
        </p:nvCxnSpPr>
        <p:spPr>
          <a:xfrm>
            <a:off x="12581350" y="9833825"/>
            <a:ext cx="1764600" cy="1200"/>
          </a:xfrm>
          <a:prstGeom prst="straightConnector1">
            <a:avLst/>
          </a:prstGeom>
          <a:noFill/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7" name="Google Shape;617;p39"/>
          <p:cNvCxnSpPr/>
          <p:nvPr/>
        </p:nvCxnSpPr>
        <p:spPr>
          <a:xfrm>
            <a:off x="12773796" y="9000655"/>
            <a:ext cx="504000" cy="0"/>
          </a:xfrm>
          <a:prstGeom prst="straightConnector1">
            <a:avLst/>
          </a:prstGeom>
          <a:noFill/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8" name="Google Shape;618;p39"/>
          <p:cNvSpPr txBox="1"/>
          <p:nvPr/>
        </p:nvSpPr>
        <p:spPr>
          <a:xfrm>
            <a:off x="10473910" y="6731170"/>
            <a:ext cx="38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10473878" y="7434374"/>
            <a:ext cx="38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9"/>
          <p:cNvSpPr txBox="1"/>
          <p:nvPr/>
        </p:nvSpPr>
        <p:spPr>
          <a:xfrm>
            <a:off x="10407510" y="8308216"/>
            <a:ext cx="38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9"/>
          <p:cNvSpPr txBox="1"/>
          <p:nvPr/>
        </p:nvSpPr>
        <p:spPr>
          <a:xfrm>
            <a:off x="10407497" y="9138001"/>
            <a:ext cx="38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9"/>
          <p:cNvSpPr txBox="1"/>
          <p:nvPr/>
        </p:nvSpPr>
        <p:spPr>
          <a:xfrm>
            <a:off x="10407497" y="9885271"/>
            <a:ext cx="38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9"/>
          <p:cNvSpPr txBox="1"/>
          <p:nvPr/>
        </p:nvSpPr>
        <p:spPr>
          <a:xfrm>
            <a:off x="10438897" y="10779541"/>
            <a:ext cx="38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9"/>
          <p:cNvSpPr txBox="1"/>
          <p:nvPr/>
        </p:nvSpPr>
        <p:spPr>
          <a:xfrm>
            <a:off x="19490748" y="6385000"/>
            <a:ext cx="4281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saw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9"/>
          <p:cNvSpPr txBox="1"/>
          <p:nvPr/>
        </p:nvSpPr>
        <p:spPr>
          <a:xfrm>
            <a:off x="19872349" y="8674600"/>
            <a:ext cx="4281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saw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9"/>
          <p:cNvSpPr txBox="1"/>
          <p:nvPr/>
        </p:nvSpPr>
        <p:spPr>
          <a:xfrm>
            <a:off x="19872349" y="9512975"/>
            <a:ext cx="4080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cat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9"/>
          <p:cNvSpPr txBox="1"/>
          <p:nvPr/>
        </p:nvSpPr>
        <p:spPr>
          <a:xfrm>
            <a:off x="19872348" y="10351325"/>
            <a:ext cx="4080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on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9"/>
          <p:cNvSpPr txBox="1"/>
          <p:nvPr/>
        </p:nvSpPr>
        <p:spPr>
          <a:xfrm>
            <a:off x="19872349" y="11189675"/>
            <a:ext cx="4080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9"/>
          <p:cNvSpPr txBox="1"/>
          <p:nvPr/>
        </p:nvSpPr>
        <p:spPr>
          <a:xfrm>
            <a:off x="19539552" y="6766605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9"/>
          <p:cNvSpPr txBox="1"/>
          <p:nvPr/>
        </p:nvSpPr>
        <p:spPr>
          <a:xfrm>
            <a:off x="19539552" y="7529805"/>
            <a:ext cx="610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9"/>
          <p:cNvSpPr txBox="1"/>
          <p:nvPr/>
        </p:nvSpPr>
        <p:spPr>
          <a:xfrm>
            <a:off x="19539552" y="8359051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9"/>
          <p:cNvSpPr txBox="1"/>
          <p:nvPr/>
        </p:nvSpPr>
        <p:spPr>
          <a:xfrm>
            <a:off x="19539552" y="9182436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9"/>
          <p:cNvSpPr txBox="1"/>
          <p:nvPr/>
        </p:nvSpPr>
        <p:spPr>
          <a:xfrm>
            <a:off x="19539552" y="10010081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9"/>
          <p:cNvSpPr txBox="1"/>
          <p:nvPr/>
        </p:nvSpPr>
        <p:spPr>
          <a:xfrm>
            <a:off x="19539552" y="10779539"/>
            <a:ext cx="38183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9"/>
          <p:cNvSpPr txBox="1"/>
          <p:nvPr/>
        </p:nvSpPr>
        <p:spPr>
          <a:xfrm>
            <a:off x="10469749" y="4988725"/>
            <a:ext cx="7812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 mat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Google Shape;636;p39"/>
          <p:cNvCxnSpPr/>
          <p:nvPr/>
        </p:nvCxnSpPr>
        <p:spPr>
          <a:xfrm>
            <a:off x="9520006" y="4988723"/>
            <a:ext cx="0" cy="6806479"/>
          </a:xfrm>
          <a:prstGeom prst="straightConnector1">
            <a:avLst/>
          </a:prstGeom>
          <a:noFill/>
          <a:ln cap="flat" cmpd="sng" w="635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7" name="Google Shape;637;p39"/>
          <p:cNvCxnSpPr/>
          <p:nvPr/>
        </p:nvCxnSpPr>
        <p:spPr>
          <a:xfrm>
            <a:off x="18008518" y="11515735"/>
            <a:ext cx="144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38" name="Google Shape;638;p39"/>
          <p:cNvCxnSpPr/>
          <p:nvPr/>
        </p:nvCxnSpPr>
        <p:spPr>
          <a:xfrm>
            <a:off x="18008518" y="10782168"/>
            <a:ext cx="144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39" name="Google Shape;639;p39"/>
          <p:cNvCxnSpPr/>
          <p:nvPr/>
        </p:nvCxnSpPr>
        <p:spPr>
          <a:xfrm>
            <a:off x="18008518" y="9925624"/>
            <a:ext cx="144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40" name="Google Shape;640;p39"/>
          <p:cNvCxnSpPr/>
          <p:nvPr/>
        </p:nvCxnSpPr>
        <p:spPr>
          <a:xfrm>
            <a:off x="18008518" y="9087662"/>
            <a:ext cx="144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41" name="Google Shape;641;p39"/>
          <p:cNvCxnSpPr/>
          <p:nvPr/>
        </p:nvCxnSpPr>
        <p:spPr>
          <a:xfrm>
            <a:off x="18008518" y="8234238"/>
            <a:ext cx="144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42" name="Google Shape;642;p39"/>
          <p:cNvCxnSpPr/>
          <p:nvPr/>
        </p:nvCxnSpPr>
        <p:spPr>
          <a:xfrm>
            <a:off x="18008518" y="7440357"/>
            <a:ext cx="144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43" name="Google Shape;643;p39"/>
          <p:cNvCxnSpPr/>
          <p:nvPr/>
        </p:nvCxnSpPr>
        <p:spPr>
          <a:xfrm>
            <a:off x="17943889" y="6786884"/>
            <a:ext cx="144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644" name="Google Shape;644;p39"/>
          <p:cNvSpPr txBox="1"/>
          <p:nvPr/>
        </p:nvSpPr>
        <p:spPr>
          <a:xfrm>
            <a:off x="13840902" y="11833803"/>
            <a:ext cx="19607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ignore</a:t>
            </a:r>
            <a:endParaRPr sz="4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9"/>
          <p:cNvSpPr txBox="1"/>
          <p:nvPr/>
        </p:nvSpPr>
        <p:spPr>
          <a:xfrm>
            <a:off x="3066212" y="3934337"/>
            <a:ext cx="20185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9"/>
          <p:cNvSpPr txBox="1"/>
          <p:nvPr/>
        </p:nvSpPr>
        <p:spPr>
          <a:xfrm>
            <a:off x="13078596" y="3934337"/>
            <a:ext cx="407996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After (3-gram)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42835" y="4587780"/>
            <a:ext cx="1427289" cy="142728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9"/>
          <p:cNvSpPr/>
          <p:nvPr/>
        </p:nvSpPr>
        <p:spPr>
          <a:xfrm rot="-5400000">
            <a:off x="15292444" y="10110872"/>
            <a:ext cx="144000" cy="17640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9"/>
          <p:cNvSpPr txBox="1"/>
          <p:nvPr/>
        </p:nvSpPr>
        <p:spPr>
          <a:xfrm>
            <a:off x="16382762" y="11876750"/>
            <a:ext cx="1908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9"/>
          <p:cNvSpPr/>
          <p:nvPr/>
        </p:nvSpPr>
        <p:spPr>
          <a:xfrm rot="-5400000">
            <a:off x="14121068" y="8522529"/>
            <a:ext cx="144000" cy="15480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9"/>
          <p:cNvSpPr/>
          <p:nvPr/>
        </p:nvSpPr>
        <p:spPr>
          <a:xfrm rot="-5400000">
            <a:off x="15034275" y="9451795"/>
            <a:ext cx="144000" cy="13680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9"/>
          <p:cNvSpPr/>
          <p:nvPr/>
        </p:nvSpPr>
        <p:spPr>
          <a:xfrm rot="-5400000">
            <a:off x="16888734" y="11218739"/>
            <a:ext cx="144000" cy="11520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9"/>
          <p:cNvSpPr/>
          <p:nvPr/>
        </p:nvSpPr>
        <p:spPr>
          <a:xfrm rot="-5400000">
            <a:off x="12991348" y="7616731"/>
            <a:ext cx="144000" cy="15480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9"/>
          <p:cNvSpPr/>
          <p:nvPr/>
        </p:nvSpPr>
        <p:spPr>
          <a:xfrm rot="-5400000">
            <a:off x="13122394" y="7496420"/>
            <a:ext cx="144000" cy="4248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9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Markov Assumption: Example</a:t>
            </a:r>
            <a:endParaRPr sz="7200"/>
          </a:p>
        </p:txBody>
      </p:sp>
      <p:sp>
        <p:nvSpPr>
          <p:cNvPr id="656" name="Google Shape;656;p39"/>
          <p:cNvSpPr txBox="1"/>
          <p:nvPr/>
        </p:nvSpPr>
        <p:spPr>
          <a:xfrm>
            <a:off x="7489299" y="2248213"/>
            <a:ext cx="940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5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 mat</a:t>
            </a: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0142" y="1897200"/>
            <a:ext cx="8395200" cy="412337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a model?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0"/>
          <p:cNvSpPr txBox="1"/>
          <p:nvPr/>
        </p:nvSpPr>
        <p:spPr>
          <a:xfrm>
            <a:off x="2270125" y="3703500"/>
            <a:ext cx="13208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 | I saw a cat on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P(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 | cat on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" name="Google Shape;662;p40"/>
          <p:cNvCxnSpPr/>
          <p:nvPr/>
        </p:nvCxnSpPr>
        <p:spPr>
          <a:xfrm>
            <a:off x="15478624" y="4002513"/>
            <a:ext cx="4284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3" name="Google Shape;663;p40"/>
          <p:cNvSpPr txBox="1"/>
          <p:nvPr/>
        </p:nvSpPr>
        <p:spPr>
          <a:xfrm>
            <a:off x="15257533" y="3055026"/>
            <a:ext cx="45656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on a mat)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0"/>
          <p:cNvSpPr txBox="1"/>
          <p:nvPr/>
        </p:nvSpPr>
        <p:spPr>
          <a:xfrm>
            <a:off x="16002265" y="4119003"/>
            <a:ext cx="32976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on a)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0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Houston, we have a problem</a:t>
            </a:r>
            <a:endParaRPr sz="7200"/>
          </a:p>
        </p:txBody>
      </p:sp>
      <p:pic>
        <p:nvPicPr>
          <p:cNvPr id="666" name="Google Shape;666;p40"/>
          <p:cNvPicPr preferRelativeResize="0"/>
          <p:nvPr/>
        </p:nvPicPr>
        <p:blipFill rotWithShape="1">
          <a:blip r:embed="rId3">
            <a:alphaModFix/>
          </a:blip>
          <a:srcRect b="49841" l="0" r="0" t="0"/>
          <a:stretch/>
        </p:blipFill>
        <p:spPr>
          <a:xfrm>
            <a:off x="1686201" y="6858000"/>
            <a:ext cx="9741805" cy="36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0"/>
          <p:cNvPicPr preferRelativeResize="0"/>
          <p:nvPr/>
        </p:nvPicPr>
        <p:blipFill rotWithShape="1">
          <a:blip r:embed="rId3">
            <a:alphaModFix/>
          </a:blip>
          <a:srcRect b="-49860" l="0" r="0" t="49860"/>
          <a:stretch/>
        </p:blipFill>
        <p:spPr>
          <a:xfrm>
            <a:off x="13532532" y="6124988"/>
            <a:ext cx="9743678" cy="7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1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Backoff (aka Stupid Backoff)</a:t>
            </a:r>
            <a:endParaRPr sz="7200"/>
          </a:p>
        </p:txBody>
      </p:sp>
      <p:pic>
        <p:nvPicPr>
          <p:cNvPr id="673" name="Google Shape;673;p41"/>
          <p:cNvPicPr preferRelativeResize="0"/>
          <p:nvPr/>
        </p:nvPicPr>
        <p:blipFill rotWithShape="1">
          <a:blip r:embed="rId3">
            <a:alphaModFix/>
          </a:blip>
          <a:srcRect b="49841" l="0" r="0" t="0"/>
          <a:stretch/>
        </p:blipFill>
        <p:spPr>
          <a:xfrm>
            <a:off x="1859539" y="2906363"/>
            <a:ext cx="8634129" cy="3209812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4" name="Google Shape;674;p41"/>
          <p:cNvSpPr txBox="1"/>
          <p:nvPr/>
        </p:nvSpPr>
        <p:spPr>
          <a:xfrm>
            <a:off x="2070002" y="7186746"/>
            <a:ext cx="973960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less context for contexts we don’t know much about: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1"/>
          <p:cNvSpPr txBox="1"/>
          <p:nvPr/>
        </p:nvSpPr>
        <p:spPr>
          <a:xfrm>
            <a:off x="3411434" y="8907191"/>
            <a:ext cx="7056740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can, use trigram,</a:t>
            </a:r>
            <a:endParaRPr/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not, bigram,</a:t>
            </a:r>
            <a:endParaRPr/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not, unigram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2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Backoff (aka Stupid Backoff)</a:t>
            </a:r>
            <a:endParaRPr sz="7200"/>
          </a:p>
        </p:txBody>
      </p:sp>
      <p:pic>
        <p:nvPicPr>
          <p:cNvPr id="681" name="Google Shape;681;p42"/>
          <p:cNvPicPr preferRelativeResize="0"/>
          <p:nvPr/>
        </p:nvPicPr>
        <p:blipFill rotWithShape="1">
          <a:blip r:embed="rId3">
            <a:alphaModFix/>
          </a:blip>
          <a:srcRect b="49841" l="0" r="0" t="0"/>
          <a:stretch/>
        </p:blipFill>
        <p:spPr>
          <a:xfrm>
            <a:off x="1859539" y="2906363"/>
            <a:ext cx="8634129" cy="3209812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2" name="Google Shape;682;p42"/>
          <p:cNvSpPr txBox="1"/>
          <p:nvPr/>
        </p:nvSpPr>
        <p:spPr>
          <a:xfrm>
            <a:off x="14418743" y="4589775"/>
            <a:ext cx="9251400" cy="831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7309" l="-3016" r="-1918" t="-149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83" name="Google Shape;683;p42"/>
          <p:cNvSpPr txBox="1"/>
          <p:nvPr/>
        </p:nvSpPr>
        <p:spPr>
          <a:xfrm>
            <a:off x="14383123" y="3423600"/>
            <a:ext cx="4450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on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2"/>
          <p:cNvSpPr txBox="1"/>
          <p:nvPr/>
        </p:nvSpPr>
        <p:spPr>
          <a:xfrm>
            <a:off x="20164419" y="3425922"/>
            <a:ext cx="268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”on a”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5" name="Google Shape;685;p42"/>
          <p:cNvCxnSpPr/>
          <p:nvPr/>
        </p:nvCxnSpPr>
        <p:spPr>
          <a:xfrm>
            <a:off x="18662356" y="3826575"/>
            <a:ext cx="1440000" cy="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686" name="Google Shape;686;p42"/>
          <p:cNvSpPr txBox="1"/>
          <p:nvPr/>
        </p:nvSpPr>
        <p:spPr>
          <a:xfrm>
            <a:off x="14468168" y="7642575"/>
            <a:ext cx="7314900" cy="831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7874" l="-3639" r="-2770" t="-166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87" name="Google Shape;687;p42"/>
          <p:cNvSpPr txBox="1"/>
          <p:nvPr/>
        </p:nvSpPr>
        <p:spPr>
          <a:xfrm>
            <a:off x="14494612" y="6476400"/>
            <a:ext cx="3495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2"/>
          <p:cNvSpPr txBox="1"/>
          <p:nvPr/>
        </p:nvSpPr>
        <p:spPr>
          <a:xfrm>
            <a:off x="19720756" y="6478722"/>
            <a:ext cx="18533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”a”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9" name="Google Shape;689;p42"/>
          <p:cNvCxnSpPr/>
          <p:nvPr/>
        </p:nvCxnSpPr>
        <p:spPr>
          <a:xfrm>
            <a:off x="17899156" y="6879375"/>
            <a:ext cx="1440000" cy="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690" name="Google Shape;690;p42"/>
          <p:cNvSpPr txBox="1"/>
          <p:nvPr/>
        </p:nvSpPr>
        <p:spPr>
          <a:xfrm>
            <a:off x="14536043" y="10695375"/>
            <a:ext cx="5540400" cy="831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7311" l="-4793" r="-3880" t="-164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91" name="Google Shape;691;p42"/>
          <p:cNvSpPr txBox="1"/>
          <p:nvPr/>
        </p:nvSpPr>
        <p:spPr>
          <a:xfrm>
            <a:off x="14517318" y="9529200"/>
            <a:ext cx="268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2"/>
          <p:cNvSpPr txBox="1"/>
          <p:nvPr/>
        </p:nvSpPr>
        <p:spPr>
          <a:xfrm>
            <a:off x="18957556" y="9531522"/>
            <a:ext cx="349486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unigram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3" name="Google Shape;693;p42"/>
          <p:cNvCxnSpPr/>
          <p:nvPr/>
        </p:nvCxnSpPr>
        <p:spPr>
          <a:xfrm>
            <a:off x="17201956" y="9932175"/>
            <a:ext cx="1440000" cy="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694" name="Google Shape;694;p42"/>
          <p:cNvSpPr txBox="1"/>
          <p:nvPr/>
        </p:nvSpPr>
        <p:spPr>
          <a:xfrm>
            <a:off x="2070002" y="7186746"/>
            <a:ext cx="973960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less context for contexts we don’t know much about: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2"/>
          <p:cNvSpPr txBox="1"/>
          <p:nvPr/>
        </p:nvSpPr>
        <p:spPr>
          <a:xfrm>
            <a:off x="3411434" y="8907191"/>
            <a:ext cx="7056740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can, use trigram,</a:t>
            </a:r>
            <a:endParaRPr/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not, bigram,</a:t>
            </a:r>
            <a:endParaRPr/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not, unigram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3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More Clever: Linear Interpolation</a:t>
            </a:r>
            <a:endParaRPr sz="7200"/>
          </a:p>
        </p:txBody>
      </p:sp>
      <p:pic>
        <p:nvPicPr>
          <p:cNvPr id="701" name="Google Shape;701;p43"/>
          <p:cNvPicPr preferRelativeResize="0"/>
          <p:nvPr/>
        </p:nvPicPr>
        <p:blipFill rotWithShape="1">
          <a:blip r:embed="rId3">
            <a:alphaModFix/>
          </a:blip>
          <a:srcRect b="49841" l="0" r="0" t="0"/>
          <a:stretch/>
        </p:blipFill>
        <p:spPr>
          <a:xfrm>
            <a:off x="1859539" y="2906363"/>
            <a:ext cx="8634129" cy="3209812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2" name="Google Shape;702;p43"/>
          <p:cNvSpPr txBox="1"/>
          <p:nvPr/>
        </p:nvSpPr>
        <p:spPr>
          <a:xfrm>
            <a:off x="2212084" y="7415401"/>
            <a:ext cx="11505522" cy="15896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881" r="0" t="-79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03" name="Google Shape;703;p43"/>
          <p:cNvSpPr txBox="1"/>
          <p:nvPr/>
        </p:nvSpPr>
        <p:spPr>
          <a:xfrm>
            <a:off x="7452034" y="8492404"/>
            <a:ext cx="4640886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7874" l="-2729" r="-4917" t="-166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04" name="Google Shape;704;p43"/>
          <p:cNvSpPr txBox="1"/>
          <p:nvPr/>
        </p:nvSpPr>
        <p:spPr>
          <a:xfrm>
            <a:off x="7433227" y="9560847"/>
            <a:ext cx="3796296" cy="8309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7874" l="-2998" r="-6332" t="-166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05" name="Google Shape;705;p43"/>
          <p:cNvSpPr txBox="1"/>
          <p:nvPr/>
        </p:nvSpPr>
        <p:spPr>
          <a:xfrm>
            <a:off x="7452034" y="10606203"/>
            <a:ext cx="2587440" cy="83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5819" l="-4877" r="-9266" t="-149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06" name="Google Shape;706;p43"/>
          <p:cNvSpPr txBox="1"/>
          <p:nvPr/>
        </p:nvSpPr>
        <p:spPr>
          <a:xfrm>
            <a:off x="2342351" y="11258276"/>
            <a:ext cx="2883995" cy="18846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91331" l="-74670" r="-872" t="-1386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4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More Clever: Linear Interpolation</a:t>
            </a:r>
            <a:endParaRPr sz="7200"/>
          </a:p>
        </p:txBody>
      </p:sp>
      <p:pic>
        <p:nvPicPr>
          <p:cNvPr id="712" name="Google Shape;712;p44"/>
          <p:cNvPicPr preferRelativeResize="0"/>
          <p:nvPr/>
        </p:nvPicPr>
        <p:blipFill rotWithShape="1">
          <a:blip r:embed="rId3">
            <a:alphaModFix/>
          </a:blip>
          <a:srcRect b="49841" l="0" r="0" t="0"/>
          <a:stretch/>
        </p:blipFill>
        <p:spPr>
          <a:xfrm>
            <a:off x="1859539" y="2906363"/>
            <a:ext cx="8634129" cy="3209812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3" name="Google Shape;713;p44"/>
          <p:cNvSpPr txBox="1"/>
          <p:nvPr/>
        </p:nvSpPr>
        <p:spPr>
          <a:xfrm>
            <a:off x="2212084" y="7415401"/>
            <a:ext cx="11505522" cy="15896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881" r="0" t="-79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14" name="Google Shape;714;p44"/>
          <p:cNvSpPr txBox="1"/>
          <p:nvPr/>
        </p:nvSpPr>
        <p:spPr>
          <a:xfrm>
            <a:off x="7452034" y="8492404"/>
            <a:ext cx="4640886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7874" l="-2729" r="-4917" t="-166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15" name="Google Shape;715;p44"/>
          <p:cNvSpPr txBox="1"/>
          <p:nvPr/>
        </p:nvSpPr>
        <p:spPr>
          <a:xfrm>
            <a:off x="7433227" y="9560847"/>
            <a:ext cx="3796296" cy="8309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7874" l="-2998" r="-6332" t="-166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16" name="Google Shape;716;p44"/>
          <p:cNvSpPr txBox="1"/>
          <p:nvPr/>
        </p:nvSpPr>
        <p:spPr>
          <a:xfrm>
            <a:off x="7452034" y="10606203"/>
            <a:ext cx="2587440" cy="83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5819" l="-4877" r="-9266" t="-149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17" name="Google Shape;717;p44"/>
          <p:cNvSpPr txBox="1"/>
          <p:nvPr/>
        </p:nvSpPr>
        <p:spPr>
          <a:xfrm>
            <a:off x="2342351" y="11258276"/>
            <a:ext cx="2883995" cy="18846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91331" l="-74670" r="-872" t="-1386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18" name="Google Shape;718;p44"/>
          <p:cNvSpPr txBox="1"/>
          <p:nvPr/>
        </p:nvSpPr>
        <p:spPr>
          <a:xfrm>
            <a:off x="15244006" y="4049604"/>
            <a:ext cx="7293471" cy="92333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36481" l="-4521" r="-869" t="-175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719" name="Google Shape;719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822280" y="6296121"/>
            <a:ext cx="2270551" cy="541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More Clever: Linear Interpolation</a:t>
            </a:r>
            <a:endParaRPr sz="7200"/>
          </a:p>
        </p:txBody>
      </p:sp>
      <p:pic>
        <p:nvPicPr>
          <p:cNvPr id="725" name="Google Shape;725;p45"/>
          <p:cNvPicPr preferRelativeResize="0"/>
          <p:nvPr/>
        </p:nvPicPr>
        <p:blipFill rotWithShape="1">
          <a:blip r:embed="rId3">
            <a:alphaModFix/>
          </a:blip>
          <a:srcRect b="49841" l="0" r="0" t="0"/>
          <a:stretch/>
        </p:blipFill>
        <p:spPr>
          <a:xfrm>
            <a:off x="1859539" y="2906363"/>
            <a:ext cx="8634129" cy="3209812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6" name="Google Shape;726;p45"/>
          <p:cNvSpPr txBox="1"/>
          <p:nvPr/>
        </p:nvSpPr>
        <p:spPr>
          <a:xfrm>
            <a:off x="2212084" y="7415401"/>
            <a:ext cx="11505522" cy="15896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881" r="0" t="-79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27" name="Google Shape;727;p45"/>
          <p:cNvSpPr txBox="1"/>
          <p:nvPr/>
        </p:nvSpPr>
        <p:spPr>
          <a:xfrm>
            <a:off x="7452034" y="8492404"/>
            <a:ext cx="4640886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7874" l="-2729" r="-4917" t="-166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28" name="Google Shape;728;p45"/>
          <p:cNvSpPr txBox="1"/>
          <p:nvPr/>
        </p:nvSpPr>
        <p:spPr>
          <a:xfrm>
            <a:off x="7433227" y="9560847"/>
            <a:ext cx="3796296" cy="8309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7874" l="-2998" r="-6332" t="-166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29" name="Google Shape;729;p45"/>
          <p:cNvSpPr txBox="1"/>
          <p:nvPr/>
        </p:nvSpPr>
        <p:spPr>
          <a:xfrm>
            <a:off x="7452034" y="10606203"/>
            <a:ext cx="2587440" cy="83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5819" l="-4877" r="-9266" t="-149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30" name="Google Shape;730;p45"/>
          <p:cNvSpPr txBox="1"/>
          <p:nvPr/>
        </p:nvSpPr>
        <p:spPr>
          <a:xfrm>
            <a:off x="2342351" y="11258276"/>
            <a:ext cx="2883995" cy="18846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91331" l="-74670" r="-872" t="-1386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31" name="Google Shape;731;p45"/>
          <p:cNvSpPr txBox="1"/>
          <p:nvPr/>
        </p:nvSpPr>
        <p:spPr>
          <a:xfrm>
            <a:off x="15244006" y="4049604"/>
            <a:ext cx="7293471" cy="92333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36481" l="-4521" r="-869" t="-175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32" name="Google Shape;732;p45"/>
          <p:cNvSpPr txBox="1"/>
          <p:nvPr/>
        </p:nvSpPr>
        <p:spPr>
          <a:xfrm>
            <a:off x="15931687" y="5713425"/>
            <a:ext cx="591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Cross-validation!</a:t>
            </a:r>
            <a:endParaRPr b="1" sz="5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1997" y="2879998"/>
            <a:ext cx="8762089" cy="32400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8" name="Google Shape;738;p46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Laplace (add-one) smoothing</a:t>
            </a:r>
            <a:endParaRPr sz="7200"/>
          </a:p>
        </p:txBody>
      </p:sp>
      <p:sp>
        <p:nvSpPr>
          <p:cNvPr id="739" name="Google Shape;739;p46"/>
          <p:cNvSpPr txBox="1"/>
          <p:nvPr/>
        </p:nvSpPr>
        <p:spPr>
          <a:xfrm>
            <a:off x="1888006" y="9427505"/>
            <a:ext cx="5317481" cy="8509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6764" l="-2146" r="-4293" t="-1323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740" name="Google Shape;740;p46"/>
          <p:cNvCxnSpPr/>
          <p:nvPr/>
        </p:nvCxnSpPr>
        <p:spPr>
          <a:xfrm>
            <a:off x="7471777" y="9726513"/>
            <a:ext cx="5436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1" name="Google Shape;741;p46"/>
          <p:cNvSpPr txBox="1"/>
          <p:nvPr/>
        </p:nvSpPr>
        <p:spPr>
          <a:xfrm>
            <a:off x="8388733" y="8779026"/>
            <a:ext cx="45656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on a mat)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6"/>
          <p:cNvSpPr txBox="1"/>
          <p:nvPr/>
        </p:nvSpPr>
        <p:spPr>
          <a:xfrm>
            <a:off x="9656708" y="9843003"/>
            <a:ext cx="32976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N(</a:t>
            </a:r>
            <a:r>
              <a:rPr lang="en-US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on a)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6"/>
          <p:cNvSpPr txBox="1"/>
          <p:nvPr/>
        </p:nvSpPr>
        <p:spPr>
          <a:xfrm>
            <a:off x="7414433" y="8779026"/>
            <a:ext cx="1122423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5819" l="-11235" r="-23595" t="-149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44" name="Google Shape;744;p46"/>
          <p:cNvSpPr txBox="1"/>
          <p:nvPr/>
        </p:nvSpPr>
        <p:spPr>
          <a:xfrm>
            <a:off x="7230406" y="9843002"/>
            <a:ext cx="2465162" cy="8309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7874" l="-4614" r="-10255" t="-166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45" name="Google Shape;745;p46"/>
          <p:cNvSpPr txBox="1"/>
          <p:nvPr/>
        </p:nvSpPr>
        <p:spPr>
          <a:xfrm>
            <a:off x="1871997" y="7150502"/>
            <a:ext cx="16060807" cy="83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7877" l="-1657" r="-710" t="-1515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7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More clever smoothings</a:t>
            </a:r>
            <a:endParaRPr sz="7200"/>
          </a:p>
        </p:txBody>
      </p:sp>
      <p:pic>
        <p:nvPicPr>
          <p:cNvPr id="751" name="Google Shape;7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125" y="2273300"/>
            <a:ext cx="19507200" cy="101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05d1d63016_0_2"/>
          <p:cNvSpPr txBox="1"/>
          <p:nvPr>
            <p:ph type="title"/>
          </p:nvPr>
        </p:nvSpPr>
        <p:spPr>
          <a:xfrm>
            <a:off x="1143000" y="762000"/>
            <a:ext cx="22131300" cy="151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More clever smoothings</a:t>
            </a:r>
            <a:endParaRPr/>
          </a:p>
        </p:txBody>
      </p:sp>
      <p:sp>
        <p:nvSpPr>
          <p:cNvPr id="758" name="Google Shape;758;g305d1d63016_0_2"/>
          <p:cNvSpPr txBox="1"/>
          <p:nvPr>
            <p:ph idx="12" type="sldNum"/>
          </p:nvPr>
        </p:nvSpPr>
        <p:spPr>
          <a:xfrm>
            <a:off x="22110702" y="12687301"/>
            <a:ext cx="1144500" cy="38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9" name="Google Shape;759;g305d1d63016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2574925"/>
            <a:ext cx="195072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g305d1d63016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644" y="4366100"/>
            <a:ext cx="21693824" cy="62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8cb62b4d93_0_0"/>
          <p:cNvSpPr txBox="1"/>
          <p:nvPr>
            <p:ph type="title"/>
          </p:nvPr>
        </p:nvSpPr>
        <p:spPr>
          <a:xfrm>
            <a:off x="1143000" y="762000"/>
            <a:ext cx="22131300" cy="151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Sanity Check</a:t>
            </a:r>
            <a:endParaRPr/>
          </a:p>
        </p:txBody>
      </p:sp>
      <p:sp>
        <p:nvSpPr>
          <p:cNvPr id="767" name="Google Shape;767;g38cb62b4d93_0_0"/>
          <p:cNvSpPr txBox="1"/>
          <p:nvPr>
            <p:ph idx="12" type="sldNum"/>
          </p:nvPr>
        </p:nvSpPr>
        <p:spPr>
          <a:xfrm>
            <a:off x="22110702" y="12687301"/>
            <a:ext cx="1144500" cy="38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8" name="Google Shape;768;g38cb62b4d93_0_0" title="lagrida_latex_edit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952" y="3108497"/>
            <a:ext cx="21095399" cy="21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38cb62b4d93_0_0" title="lagrida_latex_edit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5" y="6834246"/>
            <a:ext cx="23007949" cy="3742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0142" y="1897200"/>
            <a:ext cx="8395200" cy="412337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a model?</a:t>
            </a:r>
            <a:endParaRPr/>
          </a:p>
        </p:txBody>
      </p:sp>
      <p:sp>
        <p:nvSpPr>
          <p:cNvPr id="313" name="Google Shape;313;p5"/>
          <p:cNvSpPr txBox="1"/>
          <p:nvPr/>
        </p:nvSpPr>
        <p:spPr>
          <a:xfrm>
            <a:off x="668780" y="3042000"/>
            <a:ext cx="7324826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some properties of trains (look like ones)</a:t>
            </a:r>
            <a:endParaRPr/>
          </a:p>
          <a:p>
            <a:pPr indent="-3810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behave similarly to trains</a:t>
            </a:r>
            <a:b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8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Generate a Text Using an N-gram Language Model</a:t>
            </a:r>
            <a:endParaRPr sz="7200"/>
          </a:p>
        </p:txBody>
      </p:sp>
      <p:pic>
        <p:nvPicPr>
          <p:cNvPr id="775" name="Google Shape;77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606" y="3805200"/>
            <a:ext cx="18316800" cy="844165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8"/>
          <p:cNvSpPr txBox="1"/>
          <p:nvPr/>
        </p:nvSpPr>
        <p:spPr>
          <a:xfrm>
            <a:off x="2307771" y="2612571"/>
            <a:ext cx="86164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take e.g. a 3-gram model: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9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 of Generated Texts</a:t>
            </a:r>
            <a:endParaRPr sz="7200"/>
          </a:p>
        </p:txBody>
      </p:sp>
      <p:pic>
        <p:nvPicPr>
          <p:cNvPr id="782" name="Google Shape;78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1206" y="2273300"/>
            <a:ext cx="17488951" cy="11062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0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 of Generated Texts</a:t>
            </a:r>
            <a:endParaRPr sz="7200"/>
          </a:p>
        </p:txBody>
      </p:sp>
      <p:pic>
        <p:nvPicPr>
          <p:cNvPr id="788" name="Google Shape;78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1206" y="2273300"/>
            <a:ext cx="17488951" cy="11062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0806" y="5148000"/>
            <a:ext cx="13737600" cy="506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08000" y="12168000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6000" y="12168000"/>
            <a:ext cx="3240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1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 of Generated Texts</a:t>
            </a:r>
            <a:endParaRPr sz="7200"/>
          </a:p>
        </p:txBody>
      </p:sp>
      <p:pic>
        <p:nvPicPr>
          <p:cNvPr id="797" name="Google Shape;79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0" y="3240000"/>
            <a:ext cx="21240000" cy="782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2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 of Generated Texts</a:t>
            </a:r>
            <a:endParaRPr sz="7200"/>
          </a:p>
        </p:txBody>
      </p:sp>
      <p:pic>
        <p:nvPicPr>
          <p:cNvPr id="803" name="Google Shape;8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0" y="3240000"/>
            <a:ext cx="21240000" cy="6207587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52"/>
          <p:cNvSpPr txBox="1"/>
          <p:nvPr/>
        </p:nvSpPr>
        <p:spPr>
          <a:xfrm>
            <a:off x="3032806" y="11055600"/>
            <a:ext cx="130311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wrong with these texts? Why?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96806" y="8779260"/>
            <a:ext cx="1908000" cy="455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3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 of Generated Texts</a:t>
            </a:r>
            <a:endParaRPr sz="7200"/>
          </a:p>
        </p:txBody>
      </p:sp>
      <p:pic>
        <p:nvPicPr>
          <p:cNvPr id="811" name="Google Shape;8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0" y="3240000"/>
            <a:ext cx="21240000" cy="6207587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3"/>
          <p:cNvSpPr txBox="1"/>
          <p:nvPr/>
        </p:nvSpPr>
        <p:spPr>
          <a:xfrm>
            <a:off x="3796006" y="10656000"/>
            <a:ext cx="1030319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Texts are incoherent because </a:t>
            </a:r>
            <a:r>
              <a:rPr b="1"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 contexts</a:t>
            </a: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bad!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04000" y="10656000"/>
            <a:ext cx="1373478" cy="25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4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819" name="Google Shape;819;p54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820" name="Google Shape;8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4"/>
          <p:cNvSpPr txBox="1"/>
          <p:nvPr/>
        </p:nvSpPr>
        <p:spPr>
          <a:xfrm>
            <a:off x="1590753" y="4932000"/>
            <a:ext cx="7740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5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827" name="Google Shape;827;p55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828" name="Google Shape;82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5"/>
          <p:cNvSpPr txBox="1"/>
          <p:nvPr/>
        </p:nvSpPr>
        <p:spPr>
          <a:xfrm>
            <a:off x="14291183" y="5975996"/>
            <a:ext cx="8584823" cy="4032000"/>
          </a:xfrm>
          <a:prstGeom prst="rect">
            <a:avLst/>
          </a:prstGeom>
          <a:solidFill>
            <a:srgbClr val="6BAA25">
              <a:alpha val="9803"/>
            </a:srgbClr>
          </a:solidFill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and High-Level Pipeline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Training: Cross-Entropy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Models: Recurrent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5A5A5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Models: Convolutional</a:t>
            </a:r>
            <a:endParaRPr sz="4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None/>
            </a:pPr>
            <a:r>
              <a:t/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55"/>
          <p:cNvCxnSpPr/>
          <p:nvPr/>
        </p:nvCxnSpPr>
        <p:spPr>
          <a:xfrm flipH="1" rot="10800000">
            <a:off x="11628000" y="6462001"/>
            <a:ext cx="21600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31" name="Google Shape;831;p55"/>
          <p:cNvSpPr txBox="1"/>
          <p:nvPr/>
        </p:nvSpPr>
        <p:spPr>
          <a:xfrm>
            <a:off x="14754405" y="5886000"/>
            <a:ext cx="8028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12806" y="9144000"/>
            <a:ext cx="655804" cy="6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Google Shape;833;p55"/>
          <p:cNvCxnSpPr/>
          <p:nvPr/>
        </p:nvCxnSpPr>
        <p:spPr>
          <a:xfrm flipH="1" rot="10800000">
            <a:off x="21168000" y="9468000"/>
            <a:ext cx="720000" cy="1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34" name="Google Shape;834;p55"/>
          <p:cNvSpPr txBox="1"/>
          <p:nvPr/>
        </p:nvSpPr>
        <p:spPr>
          <a:xfrm>
            <a:off x="1590753" y="5976000"/>
            <a:ext cx="9684000" cy="972000"/>
          </a:xfrm>
          <a:prstGeom prst="rect">
            <a:avLst/>
          </a:prstGeom>
          <a:solidFill>
            <a:srgbClr val="6BAA25">
              <a:alpha val="9803"/>
            </a:srgbClr>
          </a:solidFill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6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Recap: What We Need</a:t>
            </a:r>
            <a:endParaRPr sz="7200"/>
          </a:p>
        </p:txBody>
      </p:sp>
      <p:pic>
        <p:nvPicPr>
          <p:cNvPr id="840" name="Google Shape;84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490" y="2278800"/>
            <a:ext cx="21980906" cy="2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806" y="4453200"/>
            <a:ext cx="2184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56"/>
          <p:cNvSpPr txBox="1"/>
          <p:nvPr/>
        </p:nvSpPr>
        <p:spPr>
          <a:xfrm>
            <a:off x="1461066" y="6422219"/>
            <a:ext cx="608852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Classical approaches: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781" y="8136175"/>
            <a:ext cx="21700000" cy="1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7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Recap: What We Need</a:t>
            </a:r>
            <a:endParaRPr sz="7200"/>
          </a:p>
        </p:txBody>
      </p:sp>
      <p:pic>
        <p:nvPicPr>
          <p:cNvPr id="849" name="Google Shape;8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490" y="2278800"/>
            <a:ext cx="21980906" cy="2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806" y="4453200"/>
            <a:ext cx="2184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57"/>
          <p:cNvSpPr txBox="1"/>
          <p:nvPr/>
        </p:nvSpPr>
        <p:spPr>
          <a:xfrm>
            <a:off x="1378460" y="6476400"/>
            <a:ext cx="100495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neural networks, we do as usually: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2140" y="8070600"/>
            <a:ext cx="21805315" cy="134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0142" y="1897200"/>
            <a:ext cx="8395200" cy="412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04142" y="7155779"/>
            <a:ext cx="6487200" cy="444836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a model?</a:t>
            </a:r>
            <a:endParaRPr/>
          </a:p>
        </p:txBody>
      </p:sp>
      <p:sp>
        <p:nvSpPr>
          <p:cNvPr id="321" name="Google Shape;321;p6"/>
          <p:cNvSpPr txBox="1"/>
          <p:nvPr/>
        </p:nvSpPr>
        <p:spPr>
          <a:xfrm>
            <a:off x="668780" y="3042000"/>
            <a:ext cx="7324826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some properties of trains (look like ones)</a:t>
            </a:r>
            <a:endParaRPr/>
          </a:p>
          <a:p>
            <a:pPr indent="-3810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behave similarly to trains</a:t>
            </a:r>
            <a:b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models have more of the above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8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General View</a:t>
            </a:r>
            <a:endParaRPr sz="7200"/>
          </a:p>
        </p:txBody>
      </p:sp>
      <p:pic>
        <p:nvPicPr>
          <p:cNvPr id="858" name="Google Shape;85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0844" y="3042000"/>
            <a:ext cx="11166762" cy="8871618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8"/>
          <p:cNvSpPr txBox="1"/>
          <p:nvPr/>
        </p:nvSpPr>
        <p:spPr>
          <a:xfrm>
            <a:off x="901498" y="3212571"/>
            <a:ext cx="9926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context – model-specific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8"/>
          <p:cNvSpPr txBox="1"/>
          <p:nvPr/>
        </p:nvSpPr>
        <p:spPr>
          <a:xfrm>
            <a:off x="901498" y="6433140"/>
            <a:ext cx="861850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 probabilities – model-agnostic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8"/>
          <p:cNvSpPr txBox="1"/>
          <p:nvPr/>
        </p:nvSpPr>
        <p:spPr>
          <a:xfrm>
            <a:off x="1872343" y="4310743"/>
            <a:ext cx="895527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Get vector representation of the previous context</a:t>
            </a:r>
            <a:endParaRPr sz="4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8"/>
          <p:cNvSpPr txBox="1"/>
          <p:nvPr/>
        </p:nvSpPr>
        <p:spPr>
          <a:xfrm>
            <a:off x="1800235" y="8555537"/>
            <a:ext cx="895527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Predict probability distribution for the next token</a:t>
            </a:r>
            <a:endParaRPr sz="4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8"/>
          <p:cNvSpPr txBox="1"/>
          <p:nvPr/>
        </p:nvSpPr>
        <p:spPr>
          <a:xfrm>
            <a:off x="1887320" y="10794192"/>
            <a:ext cx="89552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Classify into |V| classes</a:t>
            </a:r>
            <a:endParaRPr sz="4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8"/>
          <p:cNvSpPr txBox="1"/>
          <p:nvPr/>
        </p:nvSpPr>
        <p:spPr>
          <a:xfrm rot="5400000">
            <a:off x="4774574" y="10044196"/>
            <a:ext cx="872355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9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High-Level Pipeline</a:t>
            </a:r>
            <a:endParaRPr sz="7200"/>
          </a:p>
        </p:txBody>
      </p:sp>
      <p:cxnSp>
        <p:nvCxnSpPr>
          <p:cNvPr id="870" name="Google Shape;870;p59"/>
          <p:cNvCxnSpPr/>
          <p:nvPr/>
        </p:nvCxnSpPr>
        <p:spPr>
          <a:xfrm flipH="1" rot="10800000">
            <a:off x="5754523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871" name="Google Shape;871;p59"/>
          <p:cNvCxnSpPr/>
          <p:nvPr/>
        </p:nvCxnSpPr>
        <p:spPr>
          <a:xfrm flipH="1" rot="10800000">
            <a:off x="5054182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872" name="Google Shape;872;p59"/>
          <p:cNvCxnSpPr/>
          <p:nvPr/>
        </p:nvCxnSpPr>
        <p:spPr>
          <a:xfrm flipH="1" rot="10800000">
            <a:off x="4285918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73" name="Google Shape;873;p59"/>
          <p:cNvSpPr/>
          <p:nvPr/>
        </p:nvSpPr>
        <p:spPr>
          <a:xfrm>
            <a:off x="3266899" y="7336718"/>
            <a:ext cx="4263055" cy="1526400"/>
          </a:xfrm>
          <a:prstGeom prst="roundRect">
            <a:avLst>
              <a:gd fmla="val 4254" name="adj"/>
            </a:avLst>
          </a:prstGeom>
          <a:solidFill>
            <a:srgbClr val="CF9ABF">
              <a:alpha val="40000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59"/>
          <p:cNvCxnSpPr/>
          <p:nvPr/>
        </p:nvCxnSpPr>
        <p:spPr>
          <a:xfrm flipH="1" rot="10800000">
            <a:off x="3522715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75" name="Google Shape;875;p59"/>
          <p:cNvSpPr txBox="1"/>
          <p:nvPr/>
        </p:nvSpPr>
        <p:spPr>
          <a:xfrm>
            <a:off x="3266899" y="10828254"/>
            <a:ext cx="4090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9"/>
          <p:cNvSpPr txBox="1"/>
          <p:nvPr/>
        </p:nvSpPr>
        <p:spPr>
          <a:xfrm>
            <a:off x="3917738" y="10826306"/>
            <a:ext cx="8755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saw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9"/>
          <p:cNvSpPr txBox="1"/>
          <p:nvPr/>
        </p:nvSpPr>
        <p:spPr>
          <a:xfrm>
            <a:off x="4856615" y="10824358"/>
            <a:ext cx="3946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9"/>
          <p:cNvSpPr txBox="1"/>
          <p:nvPr/>
        </p:nvSpPr>
        <p:spPr>
          <a:xfrm>
            <a:off x="5325473" y="10822410"/>
            <a:ext cx="8002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9" name="Google Shape;879;p59"/>
          <p:cNvCxnSpPr/>
          <p:nvPr/>
        </p:nvCxnSpPr>
        <p:spPr>
          <a:xfrm flipH="1" rot="10800000">
            <a:off x="7337520" y="8867948"/>
            <a:ext cx="8065" cy="608928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880" name="Google Shape;880;p59"/>
          <p:cNvCxnSpPr/>
          <p:nvPr/>
        </p:nvCxnSpPr>
        <p:spPr>
          <a:xfrm flipH="1" rot="10800000">
            <a:off x="6574317" y="8867948"/>
            <a:ext cx="8065" cy="608928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81" name="Google Shape;881;p59"/>
          <p:cNvSpPr txBox="1"/>
          <p:nvPr/>
        </p:nvSpPr>
        <p:spPr>
          <a:xfrm>
            <a:off x="6318501" y="10838917"/>
            <a:ext cx="7696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9"/>
          <p:cNvSpPr txBox="1"/>
          <p:nvPr/>
        </p:nvSpPr>
        <p:spPr>
          <a:xfrm>
            <a:off x="7122879" y="10822410"/>
            <a:ext cx="3468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9"/>
          <p:cNvSpPr txBox="1"/>
          <p:nvPr/>
        </p:nvSpPr>
        <p:spPr>
          <a:xfrm rot="5400000">
            <a:off x="6700912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9"/>
          <p:cNvSpPr/>
          <p:nvPr/>
        </p:nvSpPr>
        <p:spPr>
          <a:xfrm>
            <a:off x="7240912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9"/>
          <p:cNvSpPr/>
          <p:nvPr/>
        </p:nvSpPr>
        <p:spPr>
          <a:xfrm>
            <a:off x="7240912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9"/>
          <p:cNvSpPr/>
          <p:nvPr/>
        </p:nvSpPr>
        <p:spPr>
          <a:xfrm>
            <a:off x="7240912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9"/>
          <p:cNvSpPr/>
          <p:nvPr/>
        </p:nvSpPr>
        <p:spPr>
          <a:xfrm>
            <a:off x="7240912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9"/>
          <p:cNvSpPr txBox="1"/>
          <p:nvPr/>
        </p:nvSpPr>
        <p:spPr>
          <a:xfrm rot="5400000">
            <a:off x="5954015" y="9952988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59"/>
          <p:cNvSpPr/>
          <p:nvPr/>
        </p:nvSpPr>
        <p:spPr>
          <a:xfrm>
            <a:off x="6494015" y="9574948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9"/>
          <p:cNvSpPr/>
          <p:nvPr/>
        </p:nvSpPr>
        <p:spPr>
          <a:xfrm>
            <a:off x="6494015" y="9862948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9"/>
          <p:cNvSpPr/>
          <p:nvPr/>
        </p:nvSpPr>
        <p:spPr>
          <a:xfrm>
            <a:off x="6494015" y="10147348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9"/>
          <p:cNvSpPr/>
          <p:nvPr/>
        </p:nvSpPr>
        <p:spPr>
          <a:xfrm>
            <a:off x="6494015" y="1042557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9"/>
          <p:cNvSpPr txBox="1"/>
          <p:nvPr/>
        </p:nvSpPr>
        <p:spPr>
          <a:xfrm rot="5400000">
            <a:off x="5132586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9"/>
          <p:cNvSpPr/>
          <p:nvPr/>
        </p:nvSpPr>
        <p:spPr>
          <a:xfrm>
            <a:off x="5672586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59"/>
          <p:cNvSpPr/>
          <p:nvPr/>
        </p:nvSpPr>
        <p:spPr>
          <a:xfrm>
            <a:off x="5672586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59"/>
          <p:cNvSpPr/>
          <p:nvPr/>
        </p:nvSpPr>
        <p:spPr>
          <a:xfrm>
            <a:off x="5672586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9"/>
          <p:cNvSpPr/>
          <p:nvPr/>
        </p:nvSpPr>
        <p:spPr>
          <a:xfrm>
            <a:off x="5672586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9"/>
          <p:cNvSpPr txBox="1"/>
          <p:nvPr/>
        </p:nvSpPr>
        <p:spPr>
          <a:xfrm rot="5400000">
            <a:off x="4432245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9"/>
          <p:cNvSpPr/>
          <p:nvPr/>
        </p:nvSpPr>
        <p:spPr>
          <a:xfrm>
            <a:off x="4972245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9"/>
          <p:cNvSpPr/>
          <p:nvPr/>
        </p:nvSpPr>
        <p:spPr>
          <a:xfrm>
            <a:off x="4972245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59"/>
          <p:cNvSpPr/>
          <p:nvPr/>
        </p:nvSpPr>
        <p:spPr>
          <a:xfrm>
            <a:off x="4972245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59"/>
          <p:cNvSpPr/>
          <p:nvPr/>
        </p:nvSpPr>
        <p:spPr>
          <a:xfrm>
            <a:off x="4972245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59"/>
          <p:cNvSpPr txBox="1"/>
          <p:nvPr/>
        </p:nvSpPr>
        <p:spPr>
          <a:xfrm rot="5400000">
            <a:off x="3655917" y="9939235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59"/>
          <p:cNvSpPr/>
          <p:nvPr/>
        </p:nvSpPr>
        <p:spPr>
          <a:xfrm>
            <a:off x="4195917" y="956119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59"/>
          <p:cNvSpPr/>
          <p:nvPr/>
        </p:nvSpPr>
        <p:spPr>
          <a:xfrm>
            <a:off x="4195917" y="984919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59"/>
          <p:cNvSpPr/>
          <p:nvPr/>
        </p:nvSpPr>
        <p:spPr>
          <a:xfrm>
            <a:off x="4195917" y="1013359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59"/>
          <p:cNvSpPr/>
          <p:nvPr/>
        </p:nvSpPr>
        <p:spPr>
          <a:xfrm>
            <a:off x="4195917" y="1041182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59"/>
          <p:cNvSpPr txBox="1"/>
          <p:nvPr/>
        </p:nvSpPr>
        <p:spPr>
          <a:xfrm rot="5400000">
            <a:off x="2900778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59"/>
          <p:cNvSpPr/>
          <p:nvPr/>
        </p:nvSpPr>
        <p:spPr>
          <a:xfrm>
            <a:off x="3440778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59"/>
          <p:cNvSpPr/>
          <p:nvPr/>
        </p:nvSpPr>
        <p:spPr>
          <a:xfrm>
            <a:off x="3440778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59"/>
          <p:cNvSpPr/>
          <p:nvPr/>
        </p:nvSpPr>
        <p:spPr>
          <a:xfrm>
            <a:off x="3440778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9"/>
          <p:cNvSpPr/>
          <p:nvPr/>
        </p:nvSpPr>
        <p:spPr>
          <a:xfrm>
            <a:off x="3440778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9"/>
          <p:cNvSpPr txBox="1"/>
          <p:nvPr/>
        </p:nvSpPr>
        <p:spPr>
          <a:xfrm>
            <a:off x="3376889" y="7686506"/>
            <a:ext cx="40206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59"/>
          <p:cNvSpPr txBox="1"/>
          <p:nvPr/>
        </p:nvSpPr>
        <p:spPr>
          <a:xfrm>
            <a:off x="8958143" y="9814487"/>
            <a:ext cx="49935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Input word embeddings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5" name="Google Shape;915;p59"/>
          <p:cNvCxnSpPr/>
          <p:nvPr/>
        </p:nvCxnSpPr>
        <p:spPr>
          <a:xfrm rot="10800000">
            <a:off x="8039434" y="10106875"/>
            <a:ext cx="865283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16" name="Google Shape;916;p59"/>
          <p:cNvSpPr/>
          <p:nvPr/>
        </p:nvSpPr>
        <p:spPr>
          <a:xfrm>
            <a:off x="15625606" y="7200000"/>
            <a:ext cx="360000" cy="4085345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9"/>
          <p:cNvSpPr txBox="1"/>
          <p:nvPr/>
        </p:nvSpPr>
        <p:spPr>
          <a:xfrm>
            <a:off x="16007206" y="8384400"/>
            <a:ext cx="4197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process context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(previous history)</a:t>
            </a:r>
            <a:endParaRPr sz="3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9"/>
          <p:cNvSpPr txBox="1"/>
          <p:nvPr/>
        </p:nvSpPr>
        <p:spPr>
          <a:xfrm>
            <a:off x="16125039" y="4547314"/>
            <a:ext cx="369816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get probability distribution for the next token</a:t>
            </a:r>
            <a:endParaRPr sz="3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59"/>
          <p:cNvSpPr/>
          <p:nvPr/>
        </p:nvSpPr>
        <p:spPr>
          <a:xfrm>
            <a:off x="15625941" y="3455998"/>
            <a:ext cx="360000" cy="34560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59"/>
          <p:cNvSpPr txBox="1"/>
          <p:nvPr/>
        </p:nvSpPr>
        <p:spPr>
          <a:xfrm>
            <a:off x="11399769" y="3703232"/>
            <a:ext cx="4225837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784" l="-3603" r="-2701" t="-127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921" name="Google Shape;921;p59"/>
          <p:cNvCxnSpPr>
            <a:stCxn id="873" idx="0"/>
          </p:cNvCxnSpPr>
          <p:nvPr/>
        </p:nvCxnSpPr>
        <p:spPr>
          <a:xfrm rot="10800000">
            <a:off x="5387627" y="6932018"/>
            <a:ext cx="10800" cy="4047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2" name="Google Shape;922;p59"/>
          <p:cNvSpPr/>
          <p:nvPr/>
        </p:nvSpPr>
        <p:spPr>
          <a:xfrm>
            <a:off x="10454386" y="3767820"/>
            <a:ext cx="43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59"/>
          <p:cNvSpPr/>
          <p:nvPr/>
        </p:nvSpPr>
        <p:spPr>
          <a:xfrm>
            <a:off x="10454385" y="4055820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59"/>
          <p:cNvSpPr/>
          <p:nvPr/>
        </p:nvSpPr>
        <p:spPr>
          <a:xfrm>
            <a:off x="10454387" y="4343820"/>
            <a:ext cx="1080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59"/>
          <p:cNvSpPr/>
          <p:nvPr/>
        </p:nvSpPr>
        <p:spPr>
          <a:xfrm>
            <a:off x="10454387" y="4919820"/>
            <a:ext cx="32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9"/>
          <p:cNvSpPr/>
          <p:nvPr/>
        </p:nvSpPr>
        <p:spPr>
          <a:xfrm>
            <a:off x="10454387" y="5207820"/>
            <a:ext cx="540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59"/>
          <p:cNvSpPr/>
          <p:nvPr/>
        </p:nvSpPr>
        <p:spPr>
          <a:xfrm>
            <a:off x="10454387" y="5495820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8" name="Google Shape;928;p59"/>
          <p:cNvCxnSpPr/>
          <p:nvPr/>
        </p:nvCxnSpPr>
        <p:spPr>
          <a:xfrm rot="10800000">
            <a:off x="5400068" y="5032132"/>
            <a:ext cx="0" cy="391688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9" name="Google Shape;929;p59"/>
          <p:cNvCxnSpPr/>
          <p:nvPr/>
        </p:nvCxnSpPr>
        <p:spPr>
          <a:xfrm>
            <a:off x="5400067" y="5032131"/>
            <a:ext cx="1008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30" name="Google Shape;930;p59"/>
          <p:cNvCxnSpPr/>
          <p:nvPr/>
        </p:nvCxnSpPr>
        <p:spPr>
          <a:xfrm>
            <a:off x="8552062" y="5053025"/>
            <a:ext cx="162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31" name="Google Shape;931;p59"/>
          <p:cNvSpPr txBox="1"/>
          <p:nvPr/>
        </p:nvSpPr>
        <p:spPr>
          <a:xfrm>
            <a:off x="8514714" y="4366944"/>
            <a:ext cx="16946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9"/>
          <p:cNvSpPr/>
          <p:nvPr/>
        </p:nvSpPr>
        <p:spPr>
          <a:xfrm>
            <a:off x="8087647" y="4904202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59"/>
          <p:cNvSpPr/>
          <p:nvPr/>
        </p:nvSpPr>
        <p:spPr>
          <a:xfrm>
            <a:off x="8087647" y="4909025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59"/>
          <p:cNvSpPr/>
          <p:nvPr/>
        </p:nvSpPr>
        <p:spPr>
          <a:xfrm>
            <a:off x="8087647" y="4904202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9"/>
          <p:cNvSpPr/>
          <p:nvPr/>
        </p:nvSpPr>
        <p:spPr>
          <a:xfrm>
            <a:off x="8087647" y="6089974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59"/>
          <p:cNvSpPr/>
          <p:nvPr/>
        </p:nvSpPr>
        <p:spPr>
          <a:xfrm>
            <a:off x="8087647" y="6094797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59"/>
          <p:cNvSpPr/>
          <p:nvPr/>
        </p:nvSpPr>
        <p:spPr>
          <a:xfrm>
            <a:off x="8087647" y="6089974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59"/>
          <p:cNvSpPr/>
          <p:nvPr/>
        </p:nvSpPr>
        <p:spPr>
          <a:xfrm>
            <a:off x="8087647" y="5779725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59"/>
          <p:cNvSpPr/>
          <p:nvPr/>
        </p:nvSpPr>
        <p:spPr>
          <a:xfrm>
            <a:off x="8087647" y="5784548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59"/>
          <p:cNvSpPr/>
          <p:nvPr/>
        </p:nvSpPr>
        <p:spPr>
          <a:xfrm>
            <a:off x="8087647" y="5779725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59"/>
          <p:cNvSpPr/>
          <p:nvPr/>
        </p:nvSpPr>
        <p:spPr>
          <a:xfrm>
            <a:off x="8087647" y="5489548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59"/>
          <p:cNvSpPr/>
          <p:nvPr/>
        </p:nvSpPr>
        <p:spPr>
          <a:xfrm>
            <a:off x="8087647" y="5494371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59"/>
          <p:cNvSpPr/>
          <p:nvPr/>
        </p:nvSpPr>
        <p:spPr>
          <a:xfrm>
            <a:off x="8087647" y="5489548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9"/>
          <p:cNvSpPr/>
          <p:nvPr/>
        </p:nvSpPr>
        <p:spPr>
          <a:xfrm>
            <a:off x="8087647" y="5202591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9"/>
          <p:cNvSpPr/>
          <p:nvPr/>
        </p:nvSpPr>
        <p:spPr>
          <a:xfrm>
            <a:off x="8087647" y="5207414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59"/>
          <p:cNvSpPr/>
          <p:nvPr/>
        </p:nvSpPr>
        <p:spPr>
          <a:xfrm>
            <a:off x="8087647" y="5202591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59"/>
          <p:cNvSpPr/>
          <p:nvPr/>
        </p:nvSpPr>
        <p:spPr>
          <a:xfrm>
            <a:off x="8087647" y="4615022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59"/>
          <p:cNvSpPr/>
          <p:nvPr/>
        </p:nvSpPr>
        <p:spPr>
          <a:xfrm>
            <a:off x="8087647" y="4619845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59"/>
          <p:cNvSpPr/>
          <p:nvPr/>
        </p:nvSpPr>
        <p:spPr>
          <a:xfrm>
            <a:off x="8087647" y="4615022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9"/>
          <p:cNvSpPr/>
          <p:nvPr/>
        </p:nvSpPr>
        <p:spPr>
          <a:xfrm>
            <a:off x="8087647" y="4333937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59"/>
          <p:cNvSpPr/>
          <p:nvPr/>
        </p:nvSpPr>
        <p:spPr>
          <a:xfrm>
            <a:off x="8087647" y="4338760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59"/>
          <p:cNvSpPr/>
          <p:nvPr/>
        </p:nvSpPr>
        <p:spPr>
          <a:xfrm>
            <a:off x="8087647" y="4333937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59"/>
          <p:cNvSpPr/>
          <p:nvPr/>
        </p:nvSpPr>
        <p:spPr>
          <a:xfrm>
            <a:off x="8087647" y="4050401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59"/>
          <p:cNvSpPr/>
          <p:nvPr/>
        </p:nvSpPr>
        <p:spPr>
          <a:xfrm>
            <a:off x="8087647" y="4055224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9"/>
          <p:cNvSpPr/>
          <p:nvPr/>
        </p:nvSpPr>
        <p:spPr>
          <a:xfrm>
            <a:off x="8087647" y="4050401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59"/>
          <p:cNvSpPr/>
          <p:nvPr/>
        </p:nvSpPr>
        <p:spPr>
          <a:xfrm>
            <a:off x="8087647" y="3760600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9"/>
          <p:cNvSpPr/>
          <p:nvPr/>
        </p:nvSpPr>
        <p:spPr>
          <a:xfrm>
            <a:off x="8087647" y="3765423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59"/>
          <p:cNvSpPr/>
          <p:nvPr/>
        </p:nvSpPr>
        <p:spPr>
          <a:xfrm>
            <a:off x="8087647" y="3760600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59"/>
          <p:cNvSpPr/>
          <p:nvPr/>
        </p:nvSpPr>
        <p:spPr>
          <a:xfrm>
            <a:off x="10452697" y="4631820"/>
            <a:ext cx="176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59"/>
          <p:cNvSpPr/>
          <p:nvPr/>
        </p:nvSpPr>
        <p:spPr>
          <a:xfrm>
            <a:off x="10454387" y="5779725"/>
            <a:ext cx="86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59"/>
          <p:cNvSpPr/>
          <p:nvPr/>
        </p:nvSpPr>
        <p:spPr>
          <a:xfrm>
            <a:off x="10454387" y="6067725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2" name="Google Shape;962;p59"/>
          <p:cNvCxnSpPr>
            <a:endCxn id="957" idx="2"/>
          </p:cNvCxnSpPr>
          <p:nvPr/>
        </p:nvCxnSpPr>
        <p:spPr>
          <a:xfrm>
            <a:off x="7724347" y="3890223"/>
            <a:ext cx="363300" cy="12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63" name="Google Shape;963;p59"/>
          <p:cNvCxnSpPr/>
          <p:nvPr/>
        </p:nvCxnSpPr>
        <p:spPr>
          <a:xfrm>
            <a:off x="7719733" y="4197283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64" name="Google Shape;964;p59"/>
          <p:cNvCxnSpPr/>
          <p:nvPr/>
        </p:nvCxnSpPr>
        <p:spPr>
          <a:xfrm>
            <a:off x="7719733" y="4479888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65" name="Google Shape;965;p59"/>
          <p:cNvCxnSpPr/>
          <p:nvPr/>
        </p:nvCxnSpPr>
        <p:spPr>
          <a:xfrm>
            <a:off x="7719732" y="4757091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66" name="Google Shape;966;p59"/>
          <p:cNvCxnSpPr/>
          <p:nvPr/>
        </p:nvCxnSpPr>
        <p:spPr>
          <a:xfrm>
            <a:off x="7719732" y="5053025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67" name="Google Shape;967;p59"/>
          <p:cNvCxnSpPr/>
          <p:nvPr/>
        </p:nvCxnSpPr>
        <p:spPr>
          <a:xfrm>
            <a:off x="7719732" y="5339924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7719732" y="5626881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69" name="Google Shape;969;p59"/>
          <p:cNvCxnSpPr/>
          <p:nvPr/>
        </p:nvCxnSpPr>
        <p:spPr>
          <a:xfrm>
            <a:off x="7719732" y="5914797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70" name="Google Shape;970;p59"/>
          <p:cNvCxnSpPr/>
          <p:nvPr/>
        </p:nvCxnSpPr>
        <p:spPr>
          <a:xfrm>
            <a:off x="7719732" y="6214130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71" name="Google Shape;971;p59"/>
          <p:cNvSpPr/>
          <p:nvPr/>
        </p:nvSpPr>
        <p:spPr>
          <a:xfrm>
            <a:off x="8339647" y="3759888"/>
            <a:ext cx="324000" cy="258208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59"/>
          <p:cNvSpPr/>
          <p:nvPr/>
        </p:nvSpPr>
        <p:spPr>
          <a:xfrm>
            <a:off x="5196749" y="5405674"/>
            <a:ext cx="381600" cy="1526400"/>
          </a:xfrm>
          <a:prstGeom prst="roundRect">
            <a:avLst>
              <a:gd fmla="val 16667" name="adj"/>
            </a:avLst>
          </a:prstGeom>
          <a:solidFill>
            <a:srgbClr val="F0C0C9">
              <a:alpha val="20000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59"/>
          <p:cNvSpPr/>
          <p:nvPr/>
        </p:nvSpPr>
        <p:spPr>
          <a:xfrm>
            <a:off x="5285160" y="557063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9"/>
          <p:cNvSpPr/>
          <p:nvPr/>
        </p:nvSpPr>
        <p:spPr>
          <a:xfrm>
            <a:off x="5285160" y="589887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59"/>
          <p:cNvSpPr/>
          <p:nvPr/>
        </p:nvSpPr>
        <p:spPr>
          <a:xfrm>
            <a:off x="5285160" y="622287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59"/>
          <p:cNvSpPr/>
          <p:nvPr/>
        </p:nvSpPr>
        <p:spPr>
          <a:xfrm>
            <a:off x="5285160" y="655047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59"/>
          <p:cNvSpPr/>
          <p:nvPr/>
        </p:nvSpPr>
        <p:spPr>
          <a:xfrm rot="-5400000">
            <a:off x="5824355" y="4446594"/>
            <a:ext cx="2517571" cy="1273185"/>
          </a:xfrm>
          <a:prstGeom prst="trapezoid">
            <a:avLst>
              <a:gd fmla="val 60604" name="adj"/>
            </a:avLst>
          </a:prstGeom>
          <a:solidFill>
            <a:srgbClr val="92D050">
              <a:alpha val="28627"/>
            </a:srgb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59"/>
          <p:cNvSpPr txBox="1"/>
          <p:nvPr/>
        </p:nvSpPr>
        <p:spPr>
          <a:xfrm>
            <a:off x="4896394" y="3404770"/>
            <a:ext cx="195241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-sized vector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59"/>
          <p:cNvSpPr txBox="1"/>
          <p:nvPr/>
        </p:nvSpPr>
        <p:spPr>
          <a:xfrm>
            <a:off x="7190572" y="2240003"/>
            <a:ext cx="271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|V|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tokens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0" name="Google Shape;980;p59"/>
          <p:cNvCxnSpPr/>
          <p:nvPr/>
        </p:nvCxnSpPr>
        <p:spPr>
          <a:xfrm>
            <a:off x="8207176" y="2867362"/>
            <a:ext cx="0" cy="690777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81" name="Google Shape;981;p59"/>
          <p:cNvSpPr txBox="1"/>
          <p:nvPr/>
        </p:nvSpPr>
        <p:spPr>
          <a:xfrm>
            <a:off x="6454952" y="4536772"/>
            <a:ext cx="132760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9"/>
          <p:cNvSpPr txBox="1"/>
          <p:nvPr/>
        </p:nvSpPr>
        <p:spPr>
          <a:xfrm>
            <a:off x="998406" y="5000673"/>
            <a:ext cx="289324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D193BB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-US" sz="3200">
                <a:solidFill>
                  <a:srgbClr val="C592B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representation of context </a:t>
            </a: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3" name="Google Shape;983;p59"/>
          <p:cNvCxnSpPr/>
          <p:nvPr/>
        </p:nvCxnSpPr>
        <p:spPr>
          <a:xfrm>
            <a:off x="4112492" y="6133633"/>
            <a:ext cx="916938" cy="0"/>
          </a:xfrm>
          <a:prstGeom prst="straightConnector1">
            <a:avLst/>
          </a:prstGeom>
          <a:noFill/>
          <a:ln cap="flat" cmpd="sng" w="38100">
            <a:solidFill>
              <a:srgbClr val="D193BB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0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High-Level Pipeline</a:t>
            </a:r>
            <a:endParaRPr sz="7200"/>
          </a:p>
        </p:txBody>
      </p:sp>
      <p:sp>
        <p:nvSpPr>
          <p:cNvPr id="989" name="Google Shape;989;p60"/>
          <p:cNvSpPr/>
          <p:nvPr/>
        </p:nvSpPr>
        <p:spPr>
          <a:xfrm>
            <a:off x="10454386" y="3767820"/>
            <a:ext cx="43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0"/>
          <p:cNvSpPr/>
          <p:nvPr/>
        </p:nvSpPr>
        <p:spPr>
          <a:xfrm>
            <a:off x="10454385" y="4055820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0"/>
          <p:cNvSpPr/>
          <p:nvPr/>
        </p:nvSpPr>
        <p:spPr>
          <a:xfrm>
            <a:off x="10454387" y="4343820"/>
            <a:ext cx="1080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0"/>
          <p:cNvSpPr/>
          <p:nvPr/>
        </p:nvSpPr>
        <p:spPr>
          <a:xfrm>
            <a:off x="10454387" y="4919820"/>
            <a:ext cx="32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0"/>
          <p:cNvSpPr/>
          <p:nvPr/>
        </p:nvSpPr>
        <p:spPr>
          <a:xfrm>
            <a:off x="10454387" y="5207820"/>
            <a:ext cx="540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0"/>
          <p:cNvSpPr/>
          <p:nvPr/>
        </p:nvSpPr>
        <p:spPr>
          <a:xfrm>
            <a:off x="10454387" y="5495820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5" name="Google Shape;995;p60"/>
          <p:cNvCxnSpPr/>
          <p:nvPr/>
        </p:nvCxnSpPr>
        <p:spPr>
          <a:xfrm rot="10800000">
            <a:off x="5400068" y="5032132"/>
            <a:ext cx="0" cy="391688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6" name="Google Shape;996;p60"/>
          <p:cNvCxnSpPr/>
          <p:nvPr/>
        </p:nvCxnSpPr>
        <p:spPr>
          <a:xfrm>
            <a:off x="5400067" y="5032131"/>
            <a:ext cx="1008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97" name="Google Shape;997;p60"/>
          <p:cNvCxnSpPr/>
          <p:nvPr/>
        </p:nvCxnSpPr>
        <p:spPr>
          <a:xfrm>
            <a:off x="8552062" y="5053025"/>
            <a:ext cx="162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98" name="Google Shape;998;p60"/>
          <p:cNvSpPr txBox="1"/>
          <p:nvPr/>
        </p:nvSpPr>
        <p:spPr>
          <a:xfrm>
            <a:off x="8514714" y="4366944"/>
            <a:ext cx="16946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0"/>
          <p:cNvSpPr/>
          <p:nvPr/>
        </p:nvSpPr>
        <p:spPr>
          <a:xfrm>
            <a:off x="8087647" y="4904202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0"/>
          <p:cNvSpPr/>
          <p:nvPr/>
        </p:nvSpPr>
        <p:spPr>
          <a:xfrm>
            <a:off x="8087647" y="4909025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0"/>
          <p:cNvSpPr/>
          <p:nvPr/>
        </p:nvSpPr>
        <p:spPr>
          <a:xfrm>
            <a:off x="8087647" y="4904202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0"/>
          <p:cNvSpPr/>
          <p:nvPr/>
        </p:nvSpPr>
        <p:spPr>
          <a:xfrm>
            <a:off x="8087647" y="6089974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0"/>
          <p:cNvSpPr/>
          <p:nvPr/>
        </p:nvSpPr>
        <p:spPr>
          <a:xfrm>
            <a:off x="8087647" y="6094797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0"/>
          <p:cNvSpPr/>
          <p:nvPr/>
        </p:nvSpPr>
        <p:spPr>
          <a:xfrm>
            <a:off x="8087647" y="6089974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0"/>
          <p:cNvSpPr/>
          <p:nvPr/>
        </p:nvSpPr>
        <p:spPr>
          <a:xfrm>
            <a:off x="8087647" y="5779725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0"/>
          <p:cNvSpPr/>
          <p:nvPr/>
        </p:nvSpPr>
        <p:spPr>
          <a:xfrm>
            <a:off x="8087647" y="5784548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0"/>
          <p:cNvSpPr/>
          <p:nvPr/>
        </p:nvSpPr>
        <p:spPr>
          <a:xfrm>
            <a:off x="8087647" y="5779725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0"/>
          <p:cNvSpPr/>
          <p:nvPr/>
        </p:nvSpPr>
        <p:spPr>
          <a:xfrm>
            <a:off x="8087647" y="5489548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0"/>
          <p:cNvSpPr/>
          <p:nvPr/>
        </p:nvSpPr>
        <p:spPr>
          <a:xfrm>
            <a:off x="8087647" y="5494371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0"/>
          <p:cNvSpPr/>
          <p:nvPr/>
        </p:nvSpPr>
        <p:spPr>
          <a:xfrm>
            <a:off x="8087647" y="5489548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0"/>
          <p:cNvSpPr/>
          <p:nvPr/>
        </p:nvSpPr>
        <p:spPr>
          <a:xfrm>
            <a:off x="8087647" y="5202591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0"/>
          <p:cNvSpPr/>
          <p:nvPr/>
        </p:nvSpPr>
        <p:spPr>
          <a:xfrm>
            <a:off x="8087647" y="5207414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60"/>
          <p:cNvSpPr/>
          <p:nvPr/>
        </p:nvSpPr>
        <p:spPr>
          <a:xfrm>
            <a:off x="8087647" y="5202591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60"/>
          <p:cNvSpPr/>
          <p:nvPr/>
        </p:nvSpPr>
        <p:spPr>
          <a:xfrm>
            <a:off x="8087647" y="4615022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60"/>
          <p:cNvSpPr/>
          <p:nvPr/>
        </p:nvSpPr>
        <p:spPr>
          <a:xfrm>
            <a:off x="8087647" y="4619845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0"/>
          <p:cNvSpPr/>
          <p:nvPr/>
        </p:nvSpPr>
        <p:spPr>
          <a:xfrm>
            <a:off x="8087647" y="4615022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0"/>
          <p:cNvSpPr/>
          <p:nvPr/>
        </p:nvSpPr>
        <p:spPr>
          <a:xfrm>
            <a:off x="8087647" y="4333937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0"/>
          <p:cNvSpPr/>
          <p:nvPr/>
        </p:nvSpPr>
        <p:spPr>
          <a:xfrm>
            <a:off x="8087647" y="4338760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0"/>
          <p:cNvSpPr/>
          <p:nvPr/>
        </p:nvSpPr>
        <p:spPr>
          <a:xfrm>
            <a:off x="8087647" y="4333937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0"/>
          <p:cNvSpPr/>
          <p:nvPr/>
        </p:nvSpPr>
        <p:spPr>
          <a:xfrm>
            <a:off x="8087647" y="4050401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60"/>
          <p:cNvSpPr/>
          <p:nvPr/>
        </p:nvSpPr>
        <p:spPr>
          <a:xfrm>
            <a:off x="8087647" y="4055224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0"/>
          <p:cNvSpPr/>
          <p:nvPr/>
        </p:nvSpPr>
        <p:spPr>
          <a:xfrm>
            <a:off x="8087647" y="4050401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0"/>
          <p:cNvSpPr/>
          <p:nvPr/>
        </p:nvSpPr>
        <p:spPr>
          <a:xfrm>
            <a:off x="8087647" y="3760600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0"/>
          <p:cNvSpPr/>
          <p:nvPr/>
        </p:nvSpPr>
        <p:spPr>
          <a:xfrm>
            <a:off x="8087647" y="3765423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0"/>
          <p:cNvSpPr/>
          <p:nvPr/>
        </p:nvSpPr>
        <p:spPr>
          <a:xfrm>
            <a:off x="8087647" y="3760600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0"/>
          <p:cNvSpPr/>
          <p:nvPr/>
        </p:nvSpPr>
        <p:spPr>
          <a:xfrm>
            <a:off x="10452697" y="4631820"/>
            <a:ext cx="176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0"/>
          <p:cNvSpPr/>
          <p:nvPr/>
        </p:nvSpPr>
        <p:spPr>
          <a:xfrm>
            <a:off x="10454387" y="5779725"/>
            <a:ext cx="86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0"/>
          <p:cNvSpPr/>
          <p:nvPr/>
        </p:nvSpPr>
        <p:spPr>
          <a:xfrm>
            <a:off x="10454387" y="6067725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9" name="Google Shape;1029;p60"/>
          <p:cNvCxnSpPr>
            <a:endCxn id="1024" idx="2"/>
          </p:cNvCxnSpPr>
          <p:nvPr/>
        </p:nvCxnSpPr>
        <p:spPr>
          <a:xfrm>
            <a:off x="7724347" y="3890223"/>
            <a:ext cx="363300" cy="12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30" name="Google Shape;1030;p60"/>
          <p:cNvCxnSpPr/>
          <p:nvPr/>
        </p:nvCxnSpPr>
        <p:spPr>
          <a:xfrm>
            <a:off x="7719733" y="4197283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31" name="Google Shape;1031;p60"/>
          <p:cNvCxnSpPr/>
          <p:nvPr/>
        </p:nvCxnSpPr>
        <p:spPr>
          <a:xfrm>
            <a:off x="7719733" y="4479888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32" name="Google Shape;1032;p60"/>
          <p:cNvCxnSpPr/>
          <p:nvPr/>
        </p:nvCxnSpPr>
        <p:spPr>
          <a:xfrm>
            <a:off x="7719732" y="4757091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33" name="Google Shape;1033;p60"/>
          <p:cNvCxnSpPr/>
          <p:nvPr/>
        </p:nvCxnSpPr>
        <p:spPr>
          <a:xfrm>
            <a:off x="7719732" y="5053025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34" name="Google Shape;1034;p60"/>
          <p:cNvCxnSpPr/>
          <p:nvPr/>
        </p:nvCxnSpPr>
        <p:spPr>
          <a:xfrm>
            <a:off x="7719732" y="5339924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35" name="Google Shape;1035;p60"/>
          <p:cNvCxnSpPr/>
          <p:nvPr/>
        </p:nvCxnSpPr>
        <p:spPr>
          <a:xfrm>
            <a:off x="7719732" y="5626881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36" name="Google Shape;1036;p60"/>
          <p:cNvCxnSpPr/>
          <p:nvPr/>
        </p:nvCxnSpPr>
        <p:spPr>
          <a:xfrm>
            <a:off x="7719732" y="5914797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37" name="Google Shape;1037;p60"/>
          <p:cNvCxnSpPr/>
          <p:nvPr/>
        </p:nvCxnSpPr>
        <p:spPr>
          <a:xfrm>
            <a:off x="7719732" y="6214130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38" name="Google Shape;1038;p60"/>
          <p:cNvSpPr/>
          <p:nvPr/>
        </p:nvSpPr>
        <p:spPr>
          <a:xfrm>
            <a:off x="8339647" y="3759888"/>
            <a:ext cx="324000" cy="258208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9" name="Google Shape;1039;p60"/>
          <p:cNvCxnSpPr/>
          <p:nvPr/>
        </p:nvCxnSpPr>
        <p:spPr>
          <a:xfrm flipH="1" rot="10800000">
            <a:off x="5754523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040" name="Google Shape;1040;p60"/>
          <p:cNvCxnSpPr/>
          <p:nvPr/>
        </p:nvCxnSpPr>
        <p:spPr>
          <a:xfrm flipH="1" rot="10800000">
            <a:off x="5054182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041" name="Google Shape;1041;p60"/>
          <p:cNvCxnSpPr/>
          <p:nvPr/>
        </p:nvCxnSpPr>
        <p:spPr>
          <a:xfrm flipH="1" rot="10800000">
            <a:off x="4285918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042" name="Google Shape;1042;p60"/>
          <p:cNvSpPr/>
          <p:nvPr/>
        </p:nvSpPr>
        <p:spPr>
          <a:xfrm>
            <a:off x="3266899" y="7336718"/>
            <a:ext cx="4263055" cy="1526400"/>
          </a:xfrm>
          <a:prstGeom prst="roundRect">
            <a:avLst>
              <a:gd fmla="val 4254" name="adj"/>
            </a:avLst>
          </a:prstGeom>
          <a:solidFill>
            <a:srgbClr val="CF9ABF">
              <a:alpha val="40000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3" name="Google Shape;1043;p60"/>
          <p:cNvCxnSpPr/>
          <p:nvPr/>
        </p:nvCxnSpPr>
        <p:spPr>
          <a:xfrm flipH="1" rot="10800000">
            <a:off x="3522715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044" name="Google Shape;1044;p60"/>
          <p:cNvSpPr txBox="1"/>
          <p:nvPr/>
        </p:nvSpPr>
        <p:spPr>
          <a:xfrm>
            <a:off x="3266899" y="10828254"/>
            <a:ext cx="4090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0"/>
          <p:cNvSpPr txBox="1"/>
          <p:nvPr/>
        </p:nvSpPr>
        <p:spPr>
          <a:xfrm>
            <a:off x="3917738" y="10826306"/>
            <a:ext cx="8755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saw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60"/>
          <p:cNvSpPr txBox="1"/>
          <p:nvPr/>
        </p:nvSpPr>
        <p:spPr>
          <a:xfrm>
            <a:off x="4856615" y="10824358"/>
            <a:ext cx="3946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0"/>
          <p:cNvSpPr txBox="1"/>
          <p:nvPr/>
        </p:nvSpPr>
        <p:spPr>
          <a:xfrm>
            <a:off x="5325473" y="10822410"/>
            <a:ext cx="8002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0"/>
          <p:cNvSpPr/>
          <p:nvPr/>
        </p:nvSpPr>
        <p:spPr>
          <a:xfrm>
            <a:off x="5196749" y="5405674"/>
            <a:ext cx="381600" cy="1526400"/>
          </a:xfrm>
          <a:prstGeom prst="roundRect">
            <a:avLst>
              <a:gd fmla="val 16667" name="adj"/>
            </a:avLst>
          </a:prstGeom>
          <a:solidFill>
            <a:srgbClr val="F0C0C9">
              <a:alpha val="20000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0"/>
          <p:cNvSpPr/>
          <p:nvPr/>
        </p:nvSpPr>
        <p:spPr>
          <a:xfrm>
            <a:off x="5285160" y="557063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0"/>
          <p:cNvSpPr/>
          <p:nvPr/>
        </p:nvSpPr>
        <p:spPr>
          <a:xfrm>
            <a:off x="5285160" y="589887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60"/>
          <p:cNvSpPr/>
          <p:nvPr/>
        </p:nvSpPr>
        <p:spPr>
          <a:xfrm>
            <a:off x="5285160" y="622287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0"/>
          <p:cNvSpPr/>
          <p:nvPr/>
        </p:nvSpPr>
        <p:spPr>
          <a:xfrm>
            <a:off x="5285160" y="655047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3" name="Google Shape;1053;p60"/>
          <p:cNvCxnSpPr/>
          <p:nvPr/>
        </p:nvCxnSpPr>
        <p:spPr>
          <a:xfrm flipH="1" rot="10800000">
            <a:off x="7337520" y="8867948"/>
            <a:ext cx="8065" cy="608928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054" name="Google Shape;1054;p60"/>
          <p:cNvCxnSpPr/>
          <p:nvPr/>
        </p:nvCxnSpPr>
        <p:spPr>
          <a:xfrm flipH="1" rot="10800000">
            <a:off x="6574317" y="8867948"/>
            <a:ext cx="8065" cy="608928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055" name="Google Shape;1055;p60"/>
          <p:cNvSpPr txBox="1"/>
          <p:nvPr/>
        </p:nvSpPr>
        <p:spPr>
          <a:xfrm>
            <a:off x="6318501" y="10838917"/>
            <a:ext cx="7696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0"/>
          <p:cNvSpPr txBox="1"/>
          <p:nvPr/>
        </p:nvSpPr>
        <p:spPr>
          <a:xfrm>
            <a:off x="7122879" y="10822410"/>
            <a:ext cx="3468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60"/>
          <p:cNvSpPr txBox="1"/>
          <p:nvPr/>
        </p:nvSpPr>
        <p:spPr>
          <a:xfrm rot="5400000">
            <a:off x="6700912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0"/>
          <p:cNvSpPr/>
          <p:nvPr/>
        </p:nvSpPr>
        <p:spPr>
          <a:xfrm>
            <a:off x="7240912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0"/>
          <p:cNvSpPr/>
          <p:nvPr/>
        </p:nvSpPr>
        <p:spPr>
          <a:xfrm>
            <a:off x="7240912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0"/>
          <p:cNvSpPr/>
          <p:nvPr/>
        </p:nvSpPr>
        <p:spPr>
          <a:xfrm>
            <a:off x="7240912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0"/>
          <p:cNvSpPr/>
          <p:nvPr/>
        </p:nvSpPr>
        <p:spPr>
          <a:xfrm>
            <a:off x="7240912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0"/>
          <p:cNvSpPr txBox="1"/>
          <p:nvPr/>
        </p:nvSpPr>
        <p:spPr>
          <a:xfrm rot="5400000">
            <a:off x="5954015" y="9952988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0"/>
          <p:cNvSpPr/>
          <p:nvPr/>
        </p:nvSpPr>
        <p:spPr>
          <a:xfrm>
            <a:off x="6494015" y="9574948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60"/>
          <p:cNvSpPr/>
          <p:nvPr/>
        </p:nvSpPr>
        <p:spPr>
          <a:xfrm>
            <a:off x="6494015" y="9862948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0"/>
          <p:cNvSpPr/>
          <p:nvPr/>
        </p:nvSpPr>
        <p:spPr>
          <a:xfrm>
            <a:off x="6494015" y="10147348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0"/>
          <p:cNvSpPr/>
          <p:nvPr/>
        </p:nvSpPr>
        <p:spPr>
          <a:xfrm>
            <a:off x="6494015" y="1042557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0"/>
          <p:cNvSpPr txBox="1"/>
          <p:nvPr/>
        </p:nvSpPr>
        <p:spPr>
          <a:xfrm rot="5400000">
            <a:off x="5132586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0"/>
          <p:cNvSpPr/>
          <p:nvPr/>
        </p:nvSpPr>
        <p:spPr>
          <a:xfrm>
            <a:off x="5672586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60"/>
          <p:cNvSpPr/>
          <p:nvPr/>
        </p:nvSpPr>
        <p:spPr>
          <a:xfrm>
            <a:off x="5672586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0"/>
          <p:cNvSpPr/>
          <p:nvPr/>
        </p:nvSpPr>
        <p:spPr>
          <a:xfrm>
            <a:off x="5672586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60"/>
          <p:cNvSpPr/>
          <p:nvPr/>
        </p:nvSpPr>
        <p:spPr>
          <a:xfrm>
            <a:off x="5672586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0"/>
          <p:cNvSpPr txBox="1"/>
          <p:nvPr/>
        </p:nvSpPr>
        <p:spPr>
          <a:xfrm rot="5400000">
            <a:off x="4432245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60"/>
          <p:cNvSpPr/>
          <p:nvPr/>
        </p:nvSpPr>
        <p:spPr>
          <a:xfrm>
            <a:off x="4972245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0"/>
          <p:cNvSpPr/>
          <p:nvPr/>
        </p:nvSpPr>
        <p:spPr>
          <a:xfrm>
            <a:off x="4972245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0"/>
          <p:cNvSpPr/>
          <p:nvPr/>
        </p:nvSpPr>
        <p:spPr>
          <a:xfrm>
            <a:off x="4972245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0"/>
          <p:cNvSpPr/>
          <p:nvPr/>
        </p:nvSpPr>
        <p:spPr>
          <a:xfrm>
            <a:off x="4972245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60"/>
          <p:cNvSpPr txBox="1"/>
          <p:nvPr/>
        </p:nvSpPr>
        <p:spPr>
          <a:xfrm rot="5400000">
            <a:off x="3655917" y="9939235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60"/>
          <p:cNvSpPr/>
          <p:nvPr/>
        </p:nvSpPr>
        <p:spPr>
          <a:xfrm>
            <a:off x="4195917" y="956119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0"/>
          <p:cNvSpPr/>
          <p:nvPr/>
        </p:nvSpPr>
        <p:spPr>
          <a:xfrm>
            <a:off x="4195917" y="984919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0"/>
          <p:cNvSpPr/>
          <p:nvPr/>
        </p:nvSpPr>
        <p:spPr>
          <a:xfrm>
            <a:off x="4195917" y="1013359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0"/>
          <p:cNvSpPr/>
          <p:nvPr/>
        </p:nvSpPr>
        <p:spPr>
          <a:xfrm>
            <a:off x="4195917" y="1041182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0"/>
          <p:cNvSpPr txBox="1"/>
          <p:nvPr/>
        </p:nvSpPr>
        <p:spPr>
          <a:xfrm rot="5400000">
            <a:off x="2900778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60"/>
          <p:cNvSpPr/>
          <p:nvPr/>
        </p:nvSpPr>
        <p:spPr>
          <a:xfrm>
            <a:off x="3440778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0"/>
          <p:cNvSpPr/>
          <p:nvPr/>
        </p:nvSpPr>
        <p:spPr>
          <a:xfrm>
            <a:off x="3440778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60"/>
          <p:cNvSpPr/>
          <p:nvPr/>
        </p:nvSpPr>
        <p:spPr>
          <a:xfrm>
            <a:off x="3440778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60"/>
          <p:cNvSpPr/>
          <p:nvPr/>
        </p:nvSpPr>
        <p:spPr>
          <a:xfrm>
            <a:off x="3440778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60"/>
          <p:cNvSpPr txBox="1"/>
          <p:nvPr/>
        </p:nvSpPr>
        <p:spPr>
          <a:xfrm>
            <a:off x="3376889" y="7686506"/>
            <a:ext cx="40206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60"/>
          <p:cNvSpPr txBox="1"/>
          <p:nvPr/>
        </p:nvSpPr>
        <p:spPr>
          <a:xfrm>
            <a:off x="9895853" y="2920362"/>
            <a:ext cx="2523448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784" l="-5498" r="-3499" t="-127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89" name="Google Shape;1089;p60"/>
          <p:cNvSpPr/>
          <p:nvPr/>
        </p:nvSpPr>
        <p:spPr>
          <a:xfrm rot="-5400000">
            <a:off x="5824355" y="4446594"/>
            <a:ext cx="2517571" cy="1273185"/>
          </a:xfrm>
          <a:prstGeom prst="trapezoid">
            <a:avLst>
              <a:gd fmla="val 60604" name="adj"/>
            </a:avLst>
          </a:prstGeom>
          <a:solidFill>
            <a:srgbClr val="92D050">
              <a:alpha val="28627"/>
            </a:srgb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0"/>
          <p:cNvSpPr txBox="1"/>
          <p:nvPr/>
        </p:nvSpPr>
        <p:spPr>
          <a:xfrm>
            <a:off x="4896394" y="3404770"/>
            <a:ext cx="195241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-sized vector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60"/>
          <p:cNvSpPr txBox="1"/>
          <p:nvPr/>
        </p:nvSpPr>
        <p:spPr>
          <a:xfrm>
            <a:off x="7190583" y="2457225"/>
            <a:ext cx="19784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|V|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tokens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2" name="Google Shape;1092;p60"/>
          <p:cNvCxnSpPr/>
          <p:nvPr/>
        </p:nvCxnSpPr>
        <p:spPr>
          <a:xfrm>
            <a:off x="8207176" y="2867362"/>
            <a:ext cx="0" cy="690777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093" name="Google Shape;1093;p60"/>
          <p:cNvSpPr txBox="1"/>
          <p:nvPr/>
        </p:nvSpPr>
        <p:spPr>
          <a:xfrm>
            <a:off x="6454952" y="4536772"/>
            <a:ext cx="132760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4" name="Google Shape;1094;p60"/>
          <p:cNvCxnSpPr>
            <a:stCxn id="1042" idx="0"/>
            <a:endCxn id="1048" idx="2"/>
          </p:cNvCxnSpPr>
          <p:nvPr/>
        </p:nvCxnSpPr>
        <p:spPr>
          <a:xfrm rot="10800000">
            <a:off x="5387627" y="6932018"/>
            <a:ext cx="10800" cy="4047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5" name="Google Shape;1095;p60"/>
          <p:cNvSpPr txBox="1"/>
          <p:nvPr/>
        </p:nvSpPr>
        <p:spPr>
          <a:xfrm>
            <a:off x="998406" y="5000673"/>
            <a:ext cx="289324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D193BB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-US" sz="3200">
                <a:solidFill>
                  <a:srgbClr val="C592B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representation of context </a:t>
            </a: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6" name="Google Shape;1096;p60"/>
          <p:cNvCxnSpPr/>
          <p:nvPr/>
        </p:nvCxnSpPr>
        <p:spPr>
          <a:xfrm>
            <a:off x="4112492" y="6133633"/>
            <a:ext cx="916938" cy="0"/>
          </a:xfrm>
          <a:prstGeom prst="straightConnector1">
            <a:avLst/>
          </a:prstGeom>
          <a:noFill/>
          <a:ln cap="flat" cmpd="sng" w="38100">
            <a:solidFill>
              <a:srgbClr val="D193B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097" name="Google Shape;1097;p60"/>
          <p:cNvSpPr/>
          <p:nvPr/>
        </p:nvSpPr>
        <p:spPr>
          <a:xfrm>
            <a:off x="4968000" y="2412000"/>
            <a:ext cx="7848000" cy="4608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60"/>
          <p:cNvSpPr/>
          <p:nvPr/>
        </p:nvSpPr>
        <p:spPr>
          <a:xfrm>
            <a:off x="12191205" y="5598000"/>
            <a:ext cx="10800000" cy="748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9" name="Google Shape;1099;p60"/>
          <p:cNvCxnSpPr/>
          <p:nvPr/>
        </p:nvCxnSpPr>
        <p:spPr>
          <a:xfrm>
            <a:off x="11809606" y="5176800"/>
            <a:ext cx="900000" cy="90000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00" name="Google Shape;1100;p60"/>
          <p:cNvSpPr txBox="1"/>
          <p:nvPr/>
        </p:nvSpPr>
        <p:spPr>
          <a:xfrm>
            <a:off x="13397611" y="5765086"/>
            <a:ext cx="78710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way of thinking about this: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60"/>
          <p:cNvSpPr txBox="1"/>
          <p:nvPr/>
        </p:nvSpPr>
        <p:spPr>
          <a:xfrm>
            <a:off x="12582775" y="6639150"/>
            <a:ext cx="445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have:</a:t>
            </a:r>
            <a:endParaRPr/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D193BB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rgbClr val="D193BB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vector of size </a:t>
            </a: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1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0"/>
          <p:cNvSpPr txBox="1"/>
          <p:nvPr/>
        </p:nvSpPr>
        <p:spPr>
          <a:xfrm>
            <a:off x="12590260" y="7850811"/>
            <a:ext cx="582935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need:</a:t>
            </a:r>
            <a:endParaRPr/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of size </a:t>
            </a: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|V|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probabilities for for all tokens in the vocabulary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3" name="Google Shape;1103;p60"/>
          <p:cNvCxnSpPr/>
          <p:nvPr/>
        </p:nvCxnSpPr>
        <p:spPr>
          <a:xfrm rot="10800000">
            <a:off x="18296891" y="7001669"/>
            <a:ext cx="0" cy="2232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4" name="Google Shape;1104;p60"/>
          <p:cNvSpPr txBox="1"/>
          <p:nvPr/>
        </p:nvSpPr>
        <p:spPr>
          <a:xfrm>
            <a:off x="18695232" y="7482225"/>
            <a:ext cx="418077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linearly from size </a:t>
            </a: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size </a:t>
            </a: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|V|</a:t>
            </a:r>
            <a:endParaRPr b="1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5" name="Google Shape;1105;p60"/>
          <p:cNvCxnSpPr/>
          <p:nvPr/>
        </p:nvCxnSpPr>
        <p:spPr>
          <a:xfrm>
            <a:off x="18294257" y="8050808"/>
            <a:ext cx="540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06" name="Google Shape;1106;p60"/>
          <p:cNvSpPr/>
          <p:nvPr/>
        </p:nvSpPr>
        <p:spPr>
          <a:xfrm>
            <a:off x="16236643" y="10625590"/>
            <a:ext cx="381600" cy="1526400"/>
          </a:xfrm>
          <a:prstGeom prst="roundRect">
            <a:avLst>
              <a:gd fmla="val 16667" name="adj"/>
            </a:avLst>
          </a:prstGeom>
          <a:solidFill>
            <a:srgbClr val="F0C0C9">
              <a:alpha val="20000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0"/>
          <p:cNvSpPr/>
          <p:nvPr/>
        </p:nvSpPr>
        <p:spPr>
          <a:xfrm>
            <a:off x="16325054" y="10790550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0"/>
          <p:cNvSpPr/>
          <p:nvPr/>
        </p:nvSpPr>
        <p:spPr>
          <a:xfrm>
            <a:off x="16325054" y="11118790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0"/>
          <p:cNvSpPr/>
          <p:nvPr/>
        </p:nvSpPr>
        <p:spPr>
          <a:xfrm>
            <a:off x="16325054" y="11442790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0"/>
          <p:cNvSpPr/>
          <p:nvPr/>
        </p:nvSpPr>
        <p:spPr>
          <a:xfrm>
            <a:off x="16325054" y="11770390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0"/>
          <p:cNvSpPr txBox="1"/>
          <p:nvPr/>
        </p:nvSpPr>
        <p:spPr>
          <a:xfrm>
            <a:off x="12748436" y="10535624"/>
            <a:ext cx="298064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features</a:t>
            </a:r>
            <a:b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(vector dimensionality)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60"/>
          <p:cNvSpPr/>
          <p:nvPr/>
        </p:nvSpPr>
        <p:spPr>
          <a:xfrm rot="10800000">
            <a:off x="15742975" y="10605306"/>
            <a:ext cx="288000" cy="1584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0"/>
          <p:cNvSpPr txBox="1"/>
          <p:nvPr/>
        </p:nvSpPr>
        <p:spPr>
          <a:xfrm>
            <a:off x="16649313" y="11032359"/>
            <a:ext cx="3850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0"/>
          <p:cNvSpPr txBox="1"/>
          <p:nvPr/>
        </p:nvSpPr>
        <p:spPr>
          <a:xfrm>
            <a:off x="16181128" y="12302400"/>
            <a:ext cx="80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193BB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3600">
                <a:solidFill>
                  <a:srgbClr val="D193BB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aseline="30000"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0"/>
          <p:cNvSpPr txBox="1"/>
          <p:nvPr/>
        </p:nvSpPr>
        <p:spPr>
          <a:xfrm>
            <a:off x="16550126" y="10283706"/>
            <a:ext cx="4154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0"/>
          <p:cNvSpPr/>
          <p:nvPr/>
        </p:nvSpPr>
        <p:spPr>
          <a:xfrm>
            <a:off x="21043891" y="10074492"/>
            <a:ext cx="43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0"/>
          <p:cNvSpPr/>
          <p:nvPr/>
        </p:nvSpPr>
        <p:spPr>
          <a:xfrm>
            <a:off x="21043890" y="10362492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0"/>
          <p:cNvSpPr/>
          <p:nvPr/>
        </p:nvSpPr>
        <p:spPr>
          <a:xfrm>
            <a:off x="21043892" y="10650492"/>
            <a:ext cx="1080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0"/>
          <p:cNvSpPr/>
          <p:nvPr/>
        </p:nvSpPr>
        <p:spPr>
          <a:xfrm>
            <a:off x="21043892" y="11226492"/>
            <a:ext cx="32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0"/>
          <p:cNvSpPr/>
          <p:nvPr/>
        </p:nvSpPr>
        <p:spPr>
          <a:xfrm>
            <a:off x="21043892" y="11514492"/>
            <a:ext cx="540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0"/>
          <p:cNvSpPr/>
          <p:nvPr/>
        </p:nvSpPr>
        <p:spPr>
          <a:xfrm>
            <a:off x="21043892" y="11802492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2" name="Google Shape;1122;p60"/>
          <p:cNvCxnSpPr/>
          <p:nvPr/>
        </p:nvCxnSpPr>
        <p:spPr>
          <a:xfrm>
            <a:off x="19141567" y="11359697"/>
            <a:ext cx="162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23" name="Google Shape;1123;p60"/>
          <p:cNvSpPr txBox="1"/>
          <p:nvPr/>
        </p:nvSpPr>
        <p:spPr>
          <a:xfrm>
            <a:off x="19104219" y="10673616"/>
            <a:ext cx="16946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0"/>
          <p:cNvSpPr/>
          <p:nvPr/>
        </p:nvSpPr>
        <p:spPr>
          <a:xfrm>
            <a:off x="18677152" y="11210874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0"/>
          <p:cNvSpPr/>
          <p:nvPr/>
        </p:nvSpPr>
        <p:spPr>
          <a:xfrm>
            <a:off x="18677152" y="11215697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0"/>
          <p:cNvSpPr/>
          <p:nvPr/>
        </p:nvSpPr>
        <p:spPr>
          <a:xfrm>
            <a:off x="18677152" y="11210874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0"/>
          <p:cNvSpPr/>
          <p:nvPr/>
        </p:nvSpPr>
        <p:spPr>
          <a:xfrm>
            <a:off x="18677152" y="12396646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60"/>
          <p:cNvSpPr/>
          <p:nvPr/>
        </p:nvSpPr>
        <p:spPr>
          <a:xfrm>
            <a:off x="18677152" y="12401469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60"/>
          <p:cNvSpPr/>
          <p:nvPr/>
        </p:nvSpPr>
        <p:spPr>
          <a:xfrm>
            <a:off x="18677152" y="12396646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0"/>
          <p:cNvSpPr/>
          <p:nvPr/>
        </p:nvSpPr>
        <p:spPr>
          <a:xfrm>
            <a:off x="18677152" y="12086397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60"/>
          <p:cNvSpPr/>
          <p:nvPr/>
        </p:nvSpPr>
        <p:spPr>
          <a:xfrm>
            <a:off x="18677152" y="12091220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0"/>
          <p:cNvSpPr/>
          <p:nvPr/>
        </p:nvSpPr>
        <p:spPr>
          <a:xfrm>
            <a:off x="18677152" y="12086397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60"/>
          <p:cNvSpPr/>
          <p:nvPr/>
        </p:nvSpPr>
        <p:spPr>
          <a:xfrm>
            <a:off x="18677152" y="11796220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0"/>
          <p:cNvSpPr/>
          <p:nvPr/>
        </p:nvSpPr>
        <p:spPr>
          <a:xfrm>
            <a:off x="18677152" y="11801043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60"/>
          <p:cNvSpPr/>
          <p:nvPr/>
        </p:nvSpPr>
        <p:spPr>
          <a:xfrm>
            <a:off x="18677152" y="11796220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0"/>
          <p:cNvSpPr/>
          <p:nvPr/>
        </p:nvSpPr>
        <p:spPr>
          <a:xfrm>
            <a:off x="18677152" y="11509263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0"/>
          <p:cNvSpPr/>
          <p:nvPr/>
        </p:nvSpPr>
        <p:spPr>
          <a:xfrm>
            <a:off x="18677152" y="11514086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0"/>
          <p:cNvSpPr/>
          <p:nvPr/>
        </p:nvSpPr>
        <p:spPr>
          <a:xfrm>
            <a:off x="18677152" y="11509263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0"/>
          <p:cNvSpPr/>
          <p:nvPr/>
        </p:nvSpPr>
        <p:spPr>
          <a:xfrm>
            <a:off x="18677152" y="10921694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0"/>
          <p:cNvSpPr/>
          <p:nvPr/>
        </p:nvSpPr>
        <p:spPr>
          <a:xfrm>
            <a:off x="18677152" y="10926517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60"/>
          <p:cNvSpPr/>
          <p:nvPr/>
        </p:nvSpPr>
        <p:spPr>
          <a:xfrm>
            <a:off x="18677152" y="10921694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0"/>
          <p:cNvSpPr/>
          <p:nvPr/>
        </p:nvSpPr>
        <p:spPr>
          <a:xfrm>
            <a:off x="18677152" y="10640609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60"/>
          <p:cNvSpPr/>
          <p:nvPr/>
        </p:nvSpPr>
        <p:spPr>
          <a:xfrm>
            <a:off x="18677152" y="10645432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60"/>
          <p:cNvSpPr/>
          <p:nvPr/>
        </p:nvSpPr>
        <p:spPr>
          <a:xfrm>
            <a:off x="18677152" y="10640609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0"/>
          <p:cNvSpPr/>
          <p:nvPr/>
        </p:nvSpPr>
        <p:spPr>
          <a:xfrm>
            <a:off x="18677152" y="10357073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0"/>
          <p:cNvSpPr/>
          <p:nvPr/>
        </p:nvSpPr>
        <p:spPr>
          <a:xfrm>
            <a:off x="18677152" y="10361896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0"/>
          <p:cNvSpPr/>
          <p:nvPr/>
        </p:nvSpPr>
        <p:spPr>
          <a:xfrm>
            <a:off x="18677152" y="10357073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0"/>
          <p:cNvSpPr/>
          <p:nvPr/>
        </p:nvSpPr>
        <p:spPr>
          <a:xfrm>
            <a:off x="18677152" y="10067272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0"/>
          <p:cNvSpPr/>
          <p:nvPr/>
        </p:nvSpPr>
        <p:spPr>
          <a:xfrm>
            <a:off x="18677152" y="10072095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0"/>
          <p:cNvSpPr/>
          <p:nvPr/>
        </p:nvSpPr>
        <p:spPr>
          <a:xfrm>
            <a:off x="18677152" y="10067272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0"/>
          <p:cNvSpPr/>
          <p:nvPr/>
        </p:nvSpPr>
        <p:spPr>
          <a:xfrm>
            <a:off x="21042202" y="10938492"/>
            <a:ext cx="176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0"/>
          <p:cNvSpPr/>
          <p:nvPr/>
        </p:nvSpPr>
        <p:spPr>
          <a:xfrm>
            <a:off x="21043892" y="12086397"/>
            <a:ext cx="86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0"/>
          <p:cNvSpPr/>
          <p:nvPr/>
        </p:nvSpPr>
        <p:spPr>
          <a:xfrm>
            <a:off x="21043892" y="12374397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4" name="Google Shape;1154;p60"/>
          <p:cNvCxnSpPr>
            <a:endCxn id="1149" idx="2"/>
          </p:cNvCxnSpPr>
          <p:nvPr/>
        </p:nvCxnSpPr>
        <p:spPr>
          <a:xfrm>
            <a:off x="18313852" y="10196895"/>
            <a:ext cx="363300" cy="12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55" name="Google Shape;1155;p60"/>
          <p:cNvCxnSpPr/>
          <p:nvPr/>
        </p:nvCxnSpPr>
        <p:spPr>
          <a:xfrm>
            <a:off x="18309238" y="10503955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56" name="Google Shape;1156;p60"/>
          <p:cNvCxnSpPr/>
          <p:nvPr/>
        </p:nvCxnSpPr>
        <p:spPr>
          <a:xfrm>
            <a:off x="18309238" y="10786560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57" name="Google Shape;1157;p60"/>
          <p:cNvCxnSpPr/>
          <p:nvPr/>
        </p:nvCxnSpPr>
        <p:spPr>
          <a:xfrm>
            <a:off x="18309237" y="11063763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58" name="Google Shape;1158;p60"/>
          <p:cNvCxnSpPr/>
          <p:nvPr/>
        </p:nvCxnSpPr>
        <p:spPr>
          <a:xfrm>
            <a:off x="18309237" y="11359697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59" name="Google Shape;1159;p60"/>
          <p:cNvCxnSpPr/>
          <p:nvPr/>
        </p:nvCxnSpPr>
        <p:spPr>
          <a:xfrm>
            <a:off x="18309237" y="11646596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60" name="Google Shape;1160;p60"/>
          <p:cNvCxnSpPr/>
          <p:nvPr/>
        </p:nvCxnSpPr>
        <p:spPr>
          <a:xfrm>
            <a:off x="18309237" y="11933553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61" name="Google Shape;1161;p60"/>
          <p:cNvCxnSpPr/>
          <p:nvPr/>
        </p:nvCxnSpPr>
        <p:spPr>
          <a:xfrm>
            <a:off x="18309237" y="12221469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62" name="Google Shape;1162;p60"/>
          <p:cNvCxnSpPr/>
          <p:nvPr/>
        </p:nvCxnSpPr>
        <p:spPr>
          <a:xfrm>
            <a:off x="18309237" y="12520802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63" name="Google Shape;1163;p60"/>
          <p:cNvSpPr/>
          <p:nvPr/>
        </p:nvSpPr>
        <p:spPr>
          <a:xfrm>
            <a:off x="18929152" y="10066560"/>
            <a:ext cx="324000" cy="258208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60"/>
          <p:cNvSpPr/>
          <p:nvPr/>
        </p:nvSpPr>
        <p:spPr>
          <a:xfrm rot="-5400000">
            <a:off x="16413860" y="10753266"/>
            <a:ext cx="2517571" cy="1273185"/>
          </a:xfrm>
          <a:prstGeom prst="trapezoid">
            <a:avLst>
              <a:gd fmla="val 44644" name="adj"/>
            </a:avLst>
          </a:prstGeom>
          <a:solidFill>
            <a:srgbClr val="92D050">
              <a:alpha val="29803"/>
            </a:srgb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60"/>
          <p:cNvSpPr txBox="1"/>
          <p:nvPr/>
        </p:nvSpPr>
        <p:spPr>
          <a:xfrm>
            <a:off x="17044457" y="10843444"/>
            <a:ext cx="132760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1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High-Level Pipeline</a:t>
            </a:r>
            <a:endParaRPr sz="7200"/>
          </a:p>
        </p:txBody>
      </p:sp>
      <p:sp>
        <p:nvSpPr>
          <p:cNvPr id="1171" name="Google Shape;1171;p61"/>
          <p:cNvSpPr/>
          <p:nvPr/>
        </p:nvSpPr>
        <p:spPr>
          <a:xfrm>
            <a:off x="10454386" y="3767820"/>
            <a:ext cx="43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61"/>
          <p:cNvSpPr/>
          <p:nvPr/>
        </p:nvSpPr>
        <p:spPr>
          <a:xfrm>
            <a:off x="10454385" y="4055820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61"/>
          <p:cNvSpPr/>
          <p:nvPr/>
        </p:nvSpPr>
        <p:spPr>
          <a:xfrm>
            <a:off x="10454387" y="4343820"/>
            <a:ext cx="1080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61"/>
          <p:cNvSpPr/>
          <p:nvPr/>
        </p:nvSpPr>
        <p:spPr>
          <a:xfrm>
            <a:off x="10454387" y="4919820"/>
            <a:ext cx="32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61"/>
          <p:cNvSpPr/>
          <p:nvPr/>
        </p:nvSpPr>
        <p:spPr>
          <a:xfrm>
            <a:off x="10454387" y="5207820"/>
            <a:ext cx="540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61"/>
          <p:cNvSpPr/>
          <p:nvPr/>
        </p:nvSpPr>
        <p:spPr>
          <a:xfrm>
            <a:off x="10454387" y="5495820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7" name="Google Shape;1177;p61"/>
          <p:cNvCxnSpPr/>
          <p:nvPr/>
        </p:nvCxnSpPr>
        <p:spPr>
          <a:xfrm rot="10800000">
            <a:off x="5400068" y="5032132"/>
            <a:ext cx="0" cy="391688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8" name="Google Shape;1178;p61"/>
          <p:cNvCxnSpPr/>
          <p:nvPr/>
        </p:nvCxnSpPr>
        <p:spPr>
          <a:xfrm>
            <a:off x="5400067" y="5032131"/>
            <a:ext cx="1008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179" name="Google Shape;1179;p61"/>
          <p:cNvCxnSpPr/>
          <p:nvPr/>
        </p:nvCxnSpPr>
        <p:spPr>
          <a:xfrm>
            <a:off x="8552062" y="5053025"/>
            <a:ext cx="162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80" name="Google Shape;1180;p61"/>
          <p:cNvSpPr txBox="1"/>
          <p:nvPr/>
        </p:nvSpPr>
        <p:spPr>
          <a:xfrm>
            <a:off x="8514714" y="4366944"/>
            <a:ext cx="16946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61"/>
          <p:cNvSpPr/>
          <p:nvPr/>
        </p:nvSpPr>
        <p:spPr>
          <a:xfrm>
            <a:off x="8087647" y="4904202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1"/>
          <p:cNvSpPr/>
          <p:nvPr/>
        </p:nvSpPr>
        <p:spPr>
          <a:xfrm>
            <a:off x="8087647" y="4909025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1"/>
          <p:cNvSpPr/>
          <p:nvPr/>
        </p:nvSpPr>
        <p:spPr>
          <a:xfrm>
            <a:off x="8087647" y="4904202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61"/>
          <p:cNvSpPr/>
          <p:nvPr/>
        </p:nvSpPr>
        <p:spPr>
          <a:xfrm>
            <a:off x="8087647" y="6089974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1"/>
          <p:cNvSpPr/>
          <p:nvPr/>
        </p:nvSpPr>
        <p:spPr>
          <a:xfrm>
            <a:off x="8087647" y="6094797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61"/>
          <p:cNvSpPr/>
          <p:nvPr/>
        </p:nvSpPr>
        <p:spPr>
          <a:xfrm>
            <a:off x="8087647" y="6089974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61"/>
          <p:cNvSpPr/>
          <p:nvPr/>
        </p:nvSpPr>
        <p:spPr>
          <a:xfrm>
            <a:off x="8087647" y="5779725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1"/>
          <p:cNvSpPr/>
          <p:nvPr/>
        </p:nvSpPr>
        <p:spPr>
          <a:xfrm>
            <a:off x="8087647" y="5784548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1"/>
          <p:cNvSpPr/>
          <p:nvPr/>
        </p:nvSpPr>
        <p:spPr>
          <a:xfrm>
            <a:off x="8087647" y="5779725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61"/>
          <p:cNvSpPr/>
          <p:nvPr/>
        </p:nvSpPr>
        <p:spPr>
          <a:xfrm>
            <a:off x="8087647" y="5489548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61"/>
          <p:cNvSpPr/>
          <p:nvPr/>
        </p:nvSpPr>
        <p:spPr>
          <a:xfrm>
            <a:off x="8087647" y="5494371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61"/>
          <p:cNvSpPr/>
          <p:nvPr/>
        </p:nvSpPr>
        <p:spPr>
          <a:xfrm>
            <a:off x="8087647" y="5489548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61"/>
          <p:cNvSpPr/>
          <p:nvPr/>
        </p:nvSpPr>
        <p:spPr>
          <a:xfrm>
            <a:off x="8087647" y="5202591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61"/>
          <p:cNvSpPr/>
          <p:nvPr/>
        </p:nvSpPr>
        <p:spPr>
          <a:xfrm>
            <a:off x="8087647" y="5207414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61"/>
          <p:cNvSpPr/>
          <p:nvPr/>
        </p:nvSpPr>
        <p:spPr>
          <a:xfrm>
            <a:off x="8087647" y="5202591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61"/>
          <p:cNvSpPr/>
          <p:nvPr/>
        </p:nvSpPr>
        <p:spPr>
          <a:xfrm>
            <a:off x="8087647" y="4615022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61"/>
          <p:cNvSpPr/>
          <p:nvPr/>
        </p:nvSpPr>
        <p:spPr>
          <a:xfrm>
            <a:off x="8087647" y="4619845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61"/>
          <p:cNvSpPr/>
          <p:nvPr/>
        </p:nvSpPr>
        <p:spPr>
          <a:xfrm>
            <a:off x="8087647" y="4615022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61"/>
          <p:cNvSpPr/>
          <p:nvPr/>
        </p:nvSpPr>
        <p:spPr>
          <a:xfrm>
            <a:off x="8087647" y="4333937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61"/>
          <p:cNvSpPr/>
          <p:nvPr/>
        </p:nvSpPr>
        <p:spPr>
          <a:xfrm>
            <a:off x="8087647" y="4338760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61"/>
          <p:cNvSpPr/>
          <p:nvPr/>
        </p:nvSpPr>
        <p:spPr>
          <a:xfrm>
            <a:off x="8087647" y="4333937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1"/>
          <p:cNvSpPr/>
          <p:nvPr/>
        </p:nvSpPr>
        <p:spPr>
          <a:xfrm>
            <a:off x="8087647" y="4050401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1"/>
          <p:cNvSpPr/>
          <p:nvPr/>
        </p:nvSpPr>
        <p:spPr>
          <a:xfrm>
            <a:off x="8087647" y="4055224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61"/>
          <p:cNvSpPr/>
          <p:nvPr/>
        </p:nvSpPr>
        <p:spPr>
          <a:xfrm>
            <a:off x="8087647" y="4050401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61"/>
          <p:cNvSpPr/>
          <p:nvPr/>
        </p:nvSpPr>
        <p:spPr>
          <a:xfrm>
            <a:off x="8087647" y="3760600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61"/>
          <p:cNvSpPr/>
          <p:nvPr/>
        </p:nvSpPr>
        <p:spPr>
          <a:xfrm>
            <a:off x="8087647" y="3765423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61"/>
          <p:cNvSpPr/>
          <p:nvPr/>
        </p:nvSpPr>
        <p:spPr>
          <a:xfrm>
            <a:off x="8087647" y="3760600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61"/>
          <p:cNvSpPr/>
          <p:nvPr/>
        </p:nvSpPr>
        <p:spPr>
          <a:xfrm>
            <a:off x="10452697" y="4631820"/>
            <a:ext cx="176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61"/>
          <p:cNvSpPr/>
          <p:nvPr/>
        </p:nvSpPr>
        <p:spPr>
          <a:xfrm>
            <a:off x="10454387" y="5779725"/>
            <a:ext cx="86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1"/>
          <p:cNvSpPr/>
          <p:nvPr/>
        </p:nvSpPr>
        <p:spPr>
          <a:xfrm>
            <a:off x="10454387" y="6067725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1" name="Google Shape;1211;p61"/>
          <p:cNvCxnSpPr>
            <a:endCxn id="1206" idx="2"/>
          </p:cNvCxnSpPr>
          <p:nvPr/>
        </p:nvCxnSpPr>
        <p:spPr>
          <a:xfrm>
            <a:off x="7724347" y="3890223"/>
            <a:ext cx="363300" cy="12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2" name="Google Shape;1212;p61"/>
          <p:cNvCxnSpPr/>
          <p:nvPr/>
        </p:nvCxnSpPr>
        <p:spPr>
          <a:xfrm>
            <a:off x="7719733" y="4197283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3" name="Google Shape;1213;p61"/>
          <p:cNvCxnSpPr/>
          <p:nvPr/>
        </p:nvCxnSpPr>
        <p:spPr>
          <a:xfrm>
            <a:off x="7719733" y="4479888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4" name="Google Shape;1214;p61"/>
          <p:cNvCxnSpPr/>
          <p:nvPr/>
        </p:nvCxnSpPr>
        <p:spPr>
          <a:xfrm>
            <a:off x="7719732" y="4757091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5" name="Google Shape;1215;p61"/>
          <p:cNvCxnSpPr/>
          <p:nvPr/>
        </p:nvCxnSpPr>
        <p:spPr>
          <a:xfrm>
            <a:off x="7719732" y="5053025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6" name="Google Shape;1216;p61"/>
          <p:cNvCxnSpPr/>
          <p:nvPr/>
        </p:nvCxnSpPr>
        <p:spPr>
          <a:xfrm>
            <a:off x="7719732" y="5339924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7" name="Google Shape;1217;p61"/>
          <p:cNvCxnSpPr/>
          <p:nvPr/>
        </p:nvCxnSpPr>
        <p:spPr>
          <a:xfrm>
            <a:off x="7719732" y="5626881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8" name="Google Shape;1218;p61"/>
          <p:cNvCxnSpPr/>
          <p:nvPr/>
        </p:nvCxnSpPr>
        <p:spPr>
          <a:xfrm>
            <a:off x="7719732" y="5914797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9" name="Google Shape;1219;p61"/>
          <p:cNvCxnSpPr/>
          <p:nvPr/>
        </p:nvCxnSpPr>
        <p:spPr>
          <a:xfrm>
            <a:off x="7719732" y="6214130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20" name="Google Shape;1220;p61"/>
          <p:cNvSpPr/>
          <p:nvPr/>
        </p:nvSpPr>
        <p:spPr>
          <a:xfrm>
            <a:off x="8339647" y="3759888"/>
            <a:ext cx="324000" cy="258208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1" name="Google Shape;1221;p61"/>
          <p:cNvCxnSpPr/>
          <p:nvPr/>
        </p:nvCxnSpPr>
        <p:spPr>
          <a:xfrm flipH="1" rot="10800000">
            <a:off x="5754523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222" name="Google Shape;1222;p61"/>
          <p:cNvCxnSpPr/>
          <p:nvPr/>
        </p:nvCxnSpPr>
        <p:spPr>
          <a:xfrm flipH="1" rot="10800000">
            <a:off x="5054182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223" name="Google Shape;1223;p61"/>
          <p:cNvCxnSpPr/>
          <p:nvPr/>
        </p:nvCxnSpPr>
        <p:spPr>
          <a:xfrm flipH="1" rot="10800000">
            <a:off x="4285918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224" name="Google Shape;1224;p61"/>
          <p:cNvSpPr/>
          <p:nvPr/>
        </p:nvSpPr>
        <p:spPr>
          <a:xfrm>
            <a:off x="3266899" y="7336718"/>
            <a:ext cx="4263055" cy="1526400"/>
          </a:xfrm>
          <a:prstGeom prst="roundRect">
            <a:avLst>
              <a:gd fmla="val 4254" name="adj"/>
            </a:avLst>
          </a:prstGeom>
          <a:solidFill>
            <a:srgbClr val="CF9ABF">
              <a:alpha val="40000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5" name="Google Shape;1225;p61"/>
          <p:cNvCxnSpPr/>
          <p:nvPr/>
        </p:nvCxnSpPr>
        <p:spPr>
          <a:xfrm flipH="1" rot="10800000">
            <a:off x="3522715" y="8857283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226" name="Google Shape;1226;p61"/>
          <p:cNvSpPr txBox="1"/>
          <p:nvPr/>
        </p:nvSpPr>
        <p:spPr>
          <a:xfrm>
            <a:off x="3266899" y="10828254"/>
            <a:ext cx="4090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1"/>
          <p:cNvSpPr txBox="1"/>
          <p:nvPr/>
        </p:nvSpPr>
        <p:spPr>
          <a:xfrm>
            <a:off x="3917738" y="10826306"/>
            <a:ext cx="8755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saw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61"/>
          <p:cNvSpPr txBox="1"/>
          <p:nvPr/>
        </p:nvSpPr>
        <p:spPr>
          <a:xfrm>
            <a:off x="4856615" y="10824358"/>
            <a:ext cx="3946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61"/>
          <p:cNvSpPr txBox="1"/>
          <p:nvPr/>
        </p:nvSpPr>
        <p:spPr>
          <a:xfrm>
            <a:off x="5325473" y="10822410"/>
            <a:ext cx="8002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61"/>
          <p:cNvSpPr/>
          <p:nvPr/>
        </p:nvSpPr>
        <p:spPr>
          <a:xfrm>
            <a:off x="5196749" y="5405674"/>
            <a:ext cx="381600" cy="1526400"/>
          </a:xfrm>
          <a:prstGeom prst="roundRect">
            <a:avLst>
              <a:gd fmla="val 16667" name="adj"/>
            </a:avLst>
          </a:prstGeom>
          <a:solidFill>
            <a:srgbClr val="F0C0C9">
              <a:alpha val="20000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61"/>
          <p:cNvSpPr/>
          <p:nvPr/>
        </p:nvSpPr>
        <p:spPr>
          <a:xfrm>
            <a:off x="5285160" y="557063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61"/>
          <p:cNvSpPr/>
          <p:nvPr/>
        </p:nvSpPr>
        <p:spPr>
          <a:xfrm>
            <a:off x="5285160" y="589887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61"/>
          <p:cNvSpPr/>
          <p:nvPr/>
        </p:nvSpPr>
        <p:spPr>
          <a:xfrm>
            <a:off x="5285160" y="622287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61"/>
          <p:cNvSpPr/>
          <p:nvPr/>
        </p:nvSpPr>
        <p:spPr>
          <a:xfrm>
            <a:off x="5285160" y="6550474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5" name="Google Shape;1235;p61"/>
          <p:cNvCxnSpPr/>
          <p:nvPr/>
        </p:nvCxnSpPr>
        <p:spPr>
          <a:xfrm flipH="1" rot="10800000">
            <a:off x="7337520" y="8867948"/>
            <a:ext cx="8065" cy="608928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236" name="Google Shape;1236;p61"/>
          <p:cNvCxnSpPr/>
          <p:nvPr/>
        </p:nvCxnSpPr>
        <p:spPr>
          <a:xfrm flipH="1" rot="10800000">
            <a:off x="6574317" y="8867948"/>
            <a:ext cx="8065" cy="608928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237" name="Google Shape;1237;p61"/>
          <p:cNvSpPr txBox="1"/>
          <p:nvPr/>
        </p:nvSpPr>
        <p:spPr>
          <a:xfrm>
            <a:off x="6318501" y="10838917"/>
            <a:ext cx="7696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61"/>
          <p:cNvSpPr txBox="1"/>
          <p:nvPr/>
        </p:nvSpPr>
        <p:spPr>
          <a:xfrm>
            <a:off x="7122879" y="10822410"/>
            <a:ext cx="3468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61"/>
          <p:cNvSpPr txBox="1"/>
          <p:nvPr/>
        </p:nvSpPr>
        <p:spPr>
          <a:xfrm rot="5400000">
            <a:off x="6700912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61"/>
          <p:cNvSpPr/>
          <p:nvPr/>
        </p:nvSpPr>
        <p:spPr>
          <a:xfrm>
            <a:off x="7240912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61"/>
          <p:cNvSpPr/>
          <p:nvPr/>
        </p:nvSpPr>
        <p:spPr>
          <a:xfrm>
            <a:off x="7240912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61"/>
          <p:cNvSpPr/>
          <p:nvPr/>
        </p:nvSpPr>
        <p:spPr>
          <a:xfrm>
            <a:off x="7240912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61"/>
          <p:cNvSpPr/>
          <p:nvPr/>
        </p:nvSpPr>
        <p:spPr>
          <a:xfrm>
            <a:off x="7240912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61"/>
          <p:cNvSpPr txBox="1"/>
          <p:nvPr/>
        </p:nvSpPr>
        <p:spPr>
          <a:xfrm rot="5400000">
            <a:off x="5954015" y="9952988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1"/>
          <p:cNvSpPr/>
          <p:nvPr/>
        </p:nvSpPr>
        <p:spPr>
          <a:xfrm>
            <a:off x="6494015" y="9574948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61"/>
          <p:cNvSpPr/>
          <p:nvPr/>
        </p:nvSpPr>
        <p:spPr>
          <a:xfrm>
            <a:off x="6494015" y="9862948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61"/>
          <p:cNvSpPr/>
          <p:nvPr/>
        </p:nvSpPr>
        <p:spPr>
          <a:xfrm>
            <a:off x="6494015" y="10147348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1"/>
          <p:cNvSpPr/>
          <p:nvPr/>
        </p:nvSpPr>
        <p:spPr>
          <a:xfrm>
            <a:off x="6494015" y="1042557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61"/>
          <p:cNvSpPr txBox="1"/>
          <p:nvPr/>
        </p:nvSpPr>
        <p:spPr>
          <a:xfrm rot="5400000">
            <a:off x="5132586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1"/>
          <p:cNvSpPr/>
          <p:nvPr/>
        </p:nvSpPr>
        <p:spPr>
          <a:xfrm>
            <a:off x="5672586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61"/>
          <p:cNvSpPr/>
          <p:nvPr/>
        </p:nvSpPr>
        <p:spPr>
          <a:xfrm>
            <a:off x="5672586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61"/>
          <p:cNvSpPr/>
          <p:nvPr/>
        </p:nvSpPr>
        <p:spPr>
          <a:xfrm>
            <a:off x="5672586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61"/>
          <p:cNvSpPr/>
          <p:nvPr/>
        </p:nvSpPr>
        <p:spPr>
          <a:xfrm>
            <a:off x="5672586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61"/>
          <p:cNvSpPr txBox="1"/>
          <p:nvPr/>
        </p:nvSpPr>
        <p:spPr>
          <a:xfrm rot="5400000">
            <a:off x="4432245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61"/>
          <p:cNvSpPr/>
          <p:nvPr/>
        </p:nvSpPr>
        <p:spPr>
          <a:xfrm>
            <a:off x="4972245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61"/>
          <p:cNvSpPr/>
          <p:nvPr/>
        </p:nvSpPr>
        <p:spPr>
          <a:xfrm>
            <a:off x="4972245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61"/>
          <p:cNvSpPr/>
          <p:nvPr/>
        </p:nvSpPr>
        <p:spPr>
          <a:xfrm>
            <a:off x="4972245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61"/>
          <p:cNvSpPr/>
          <p:nvPr/>
        </p:nvSpPr>
        <p:spPr>
          <a:xfrm>
            <a:off x="4972245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1"/>
          <p:cNvSpPr txBox="1"/>
          <p:nvPr/>
        </p:nvSpPr>
        <p:spPr>
          <a:xfrm rot="5400000">
            <a:off x="3655917" y="9939235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1"/>
          <p:cNvSpPr/>
          <p:nvPr/>
        </p:nvSpPr>
        <p:spPr>
          <a:xfrm>
            <a:off x="4195917" y="956119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1"/>
          <p:cNvSpPr/>
          <p:nvPr/>
        </p:nvSpPr>
        <p:spPr>
          <a:xfrm>
            <a:off x="4195917" y="984919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1"/>
          <p:cNvSpPr/>
          <p:nvPr/>
        </p:nvSpPr>
        <p:spPr>
          <a:xfrm>
            <a:off x="4195917" y="1013359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1"/>
          <p:cNvSpPr/>
          <p:nvPr/>
        </p:nvSpPr>
        <p:spPr>
          <a:xfrm>
            <a:off x="4195917" y="1041182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1"/>
          <p:cNvSpPr txBox="1"/>
          <p:nvPr/>
        </p:nvSpPr>
        <p:spPr>
          <a:xfrm rot="5400000">
            <a:off x="2900778" y="9952987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61"/>
          <p:cNvSpPr/>
          <p:nvPr/>
        </p:nvSpPr>
        <p:spPr>
          <a:xfrm>
            <a:off x="3440778" y="9574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1"/>
          <p:cNvSpPr/>
          <p:nvPr/>
        </p:nvSpPr>
        <p:spPr>
          <a:xfrm>
            <a:off x="3440778" y="98629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61"/>
          <p:cNvSpPr/>
          <p:nvPr/>
        </p:nvSpPr>
        <p:spPr>
          <a:xfrm>
            <a:off x="3440778" y="10147347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61"/>
          <p:cNvSpPr/>
          <p:nvPr/>
        </p:nvSpPr>
        <p:spPr>
          <a:xfrm>
            <a:off x="3440778" y="10425576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61"/>
          <p:cNvSpPr txBox="1"/>
          <p:nvPr/>
        </p:nvSpPr>
        <p:spPr>
          <a:xfrm>
            <a:off x="3376889" y="7686506"/>
            <a:ext cx="40206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61"/>
          <p:cNvSpPr txBox="1"/>
          <p:nvPr/>
        </p:nvSpPr>
        <p:spPr>
          <a:xfrm>
            <a:off x="9895853" y="2920362"/>
            <a:ext cx="2523448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784" l="-5498" r="-3499" t="-127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271" name="Google Shape;1271;p61"/>
          <p:cNvSpPr/>
          <p:nvPr/>
        </p:nvSpPr>
        <p:spPr>
          <a:xfrm rot="-5400000">
            <a:off x="5824355" y="4446594"/>
            <a:ext cx="2517571" cy="1273185"/>
          </a:xfrm>
          <a:prstGeom prst="trapezoid">
            <a:avLst>
              <a:gd fmla="val 60604" name="adj"/>
            </a:avLst>
          </a:prstGeom>
          <a:solidFill>
            <a:srgbClr val="92D050">
              <a:alpha val="28627"/>
            </a:srgb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61"/>
          <p:cNvSpPr txBox="1"/>
          <p:nvPr/>
        </p:nvSpPr>
        <p:spPr>
          <a:xfrm>
            <a:off x="4896394" y="3404770"/>
            <a:ext cx="195241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-sized vector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61"/>
          <p:cNvSpPr txBox="1"/>
          <p:nvPr/>
        </p:nvSpPr>
        <p:spPr>
          <a:xfrm>
            <a:off x="7190583" y="2457225"/>
            <a:ext cx="19784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|V|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tokens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4" name="Google Shape;1274;p61"/>
          <p:cNvCxnSpPr/>
          <p:nvPr/>
        </p:nvCxnSpPr>
        <p:spPr>
          <a:xfrm>
            <a:off x="8207176" y="2867362"/>
            <a:ext cx="0" cy="690777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275" name="Google Shape;1275;p61"/>
          <p:cNvSpPr txBox="1"/>
          <p:nvPr/>
        </p:nvSpPr>
        <p:spPr>
          <a:xfrm>
            <a:off x="6454952" y="4536772"/>
            <a:ext cx="132760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6" name="Google Shape;1276;p61"/>
          <p:cNvCxnSpPr>
            <a:stCxn id="1224" idx="0"/>
            <a:endCxn id="1230" idx="2"/>
          </p:cNvCxnSpPr>
          <p:nvPr/>
        </p:nvCxnSpPr>
        <p:spPr>
          <a:xfrm rot="10800000">
            <a:off x="5387627" y="6932018"/>
            <a:ext cx="10800" cy="4047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7" name="Google Shape;1277;p61"/>
          <p:cNvSpPr txBox="1"/>
          <p:nvPr/>
        </p:nvSpPr>
        <p:spPr>
          <a:xfrm>
            <a:off x="998406" y="5000673"/>
            <a:ext cx="289324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D193BB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-US" sz="3200">
                <a:solidFill>
                  <a:srgbClr val="C592B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representation of context </a:t>
            </a: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8" name="Google Shape;1278;p61"/>
          <p:cNvCxnSpPr/>
          <p:nvPr/>
        </p:nvCxnSpPr>
        <p:spPr>
          <a:xfrm>
            <a:off x="4112492" y="6133633"/>
            <a:ext cx="916938" cy="0"/>
          </a:xfrm>
          <a:prstGeom prst="straightConnector1">
            <a:avLst/>
          </a:prstGeom>
          <a:noFill/>
          <a:ln cap="flat" cmpd="sng" w="38100">
            <a:solidFill>
              <a:srgbClr val="D193B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279" name="Google Shape;1279;p61"/>
          <p:cNvSpPr/>
          <p:nvPr/>
        </p:nvSpPr>
        <p:spPr>
          <a:xfrm>
            <a:off x="4968000" y="2412000"/>
            <a:ext cx="7848000" cy="4608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61"/>
          <p:cNvSpPr/>
          <p:nvPr/>
        </p:nvSpPr>
        <p:spPr>
          <a:xfrm>
            <a:off x="12191205" y="5598000"/>
            <a:ext cx="10800000" cy="748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1" name="Google Shape;1281;p61"/>
          <p:cNvCxnSpPr/>
          <p:nvPr/>
        </p:nvCxnSpPr>
        <p:spPr>
          <a:xfrm>
            <a:off x="11809606" y="5176800"/>
            <a:ext cx="900000" cy="90000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282" name="Google Shape;1282;p61"/>
          <p:cNvSpPr txBox="1"/>
          <p:nvPr/>
        </p:nvSpPr>
        <p:spPr>
          <a:xfrm>
            <a:off x="14509101" y="5765086"/>
            <a:ext cx="60773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Embeddings View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61"/>
          <p:cNvSpPr/>
          <p:nvPr/>
        </p:nvSpPr>
        <p:spPr>
          <a:xfrm>
            <a:off x="17713259" y="8369229"/>
            <a:ext cx="381600" cy="1526400"/>
          </a:xfrm>
          <a:prstGeom prst="roundRect">
            <a:avLst>
              <a:gd fmla="val 16667" name="adj"/>
            </a:avLst>
          </a:prstGeom>
          <a:solidFill>
            <a:srgbClr val="E7F6D8">
              <a:alpha val="47843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61"/>
          <p:cNvSpPr/>
          <p:nvPr/>
        </p:nvSpPr>
        <p:spPr>
          <a:xfrm>
            <a:off x="17801670" y="8534189"/>
            <a:ext cx="180000" cy="180000"/>
          </a:xfrm>
          <a:prstGeom prst="ellipse">
            <a:avLst/>
          </a:prstGeom>
          <a:solidFill>
            <a:srgbClr val="BBE58C">
              <a:alpha val="58823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61"/>
          <p:cNvSpPr/>
          <p:nvPr/>
        </p:nvSpPr>
        <p:spPr>
          <a:xfrm>
            <a:off x="17801670" y="8862429"/>
            <a:ext cx="180000" cy="180000"/>
          </a:xfrm>
          <a:prstGeom prst="ellipse">
            <a:avLst/>
          </a:prstGeom>
          <a:solidFill>
            <a:srgbClr val="BBE58C">
              <a:alpha val="58823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61"/>
          <p:cNvSpPr/>
          <p:nvPr/>
        </p:nvSpPr>
        <p:spPr>
          <a:xfrm>
            <a:off x="17801670" y="9186429"/>
            <a:ext cx="180000" cy="180000"/>
          </a:xfrm>
          <a:prstGeom prst="ellipse">
            <a:avLst/>
          </a:prstGeom>
          <a:solidFill>
            <a:srgbClr val="BBE58C">
              <a:alpha val="58823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61"/>
          <p:cNvSpPr/>
          <p:nvPr/>
        </p:nvSpPr>
        <p:spPr>
          <a:xfrm>
            <a:off x="17801670" y="9514029"/>
            <a:ext cx="180000" cy="180000"/>
          </a:xfrm>
          <a:prstGeom prst="ellipse">
            <a:avLst/>
          </a:prstGeom>
          <a:solidFill>
            <a:srgbClr val="BBE58C">
              <a:alpha val="58823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61"/>
          <p:cNvSpPr/>
          <p:nvPr/>
        </p:nvSpPr>
        <p:spPr>
          <a:xfrm>
            <a:off x="18102329" y="8369229"/>
            <a:ext cx="381600" cy="1526400"/>
          </a:xfrm>
          <a:prstGeom prst="roundRect">
            <a:avLst>
              <a:gd fmla="val 16667" name="adj"/>
            </a:avLst>
          </a:prstGeom>
          <a:solidFill>
            <a:srgbClr val="E7F6D8">
              <a:alpha val="47843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61"/>
          <p:cNvSpPr/>
          <p:nvPr/>
        </p:nvSpPr>
        <p:spPr>
          <a:xfrm>
            <a:off x="18190740" y="8534189"/>
            <a:ext cx="180000" cy="180000"/>
          </a:xfrm>
          <a:prstGeom prst="ellipse">
            <a:avLst/>
          </a:prstGeom>
          <a:solidFill>
            <a:srgbClr val="BBE58C">
              <a:alpha val="52941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61"/>
          <p:cNvSpPr/>
          <p:nvPr/>
        </p:nvSpPr>
        <p:spPr>
          <a:xfrm>
            <a:off x="18190740" y="8862429"/>
            <a:ext cx="180000" cy="180000"/>
          </a:xfrm>
          <a:prstGeom prst="ellipse">
            <a:avLst/>
          </a:prstGeom>
          <a:solidFill>
            <a:srgbClr val="BBE58C">
              <a:alpha val="52941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61"/>
          <p:cNvSpPr/>
          <p:nvPr/>
        </p:nvSpPr>
        <p:spPr>
          <a:xfrm>
            <a:off x="18190740" y="9186429"/>
            <a:ext cx="180000" cy="180000"/>
          </a:xfrm>
          <a:prstGeom prst="ellipse">
            <a:avLst/>
          </a:prstGeom>
          <a:solidFill>
            <a:srgbClr val="BBE58C">
              <a:alpha val="52941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61"/>
          <p:cNvSpPr/>
          <p:nvPr/>
        </p:nvSpPr>
        <p:spPr>
          <a:xfrm>
            <a:off x="18190740" y="9514029"/>
            <a:ext cx="180000" cy="180000"/>
          </a:xfrm>
          <a:prstGeom prst="ellipse">
            <a:avLst/>
          </a:prstGeom>
          <a:solidFill>
            <a:srgbClr val="BBE58C">
              <a:alpha val="52941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61"/>
          <p:cNvSpPr/>
          <p:nvPr/>
        </p:nvSpPr>
        <p:spPr>
          <a:xfrm>
            <a:off x="18476459" y="8369229"/>
            <a:ext cx="381600" cy="1526400"/>
          </a:xfrm>
          <a:prstGeom prst="roundRect">
            <a:avLst>
              <a:gd fmla="val 16667" name="adj"/>
            </a:avLst>
          </a:prstGeom>
          <a:solidFill>
            <a:srgbClr val="E7F6D8">
              <a:alpha val="47843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61"/>
          <p:cNvSpPr/>
          <p:nvPr/>
        </p:nvSpPr>
        <p:spPr>
          <a:xfrm>
            <a:off x="18564870" y="8534189"/>
            <a:ext cx="180000" cy="180000"/>
          </a:xfrm>
          <a:prstGeom prst="ellipse">
            <a:avLst/>
          </a:prstGeom>
          <a:solidFill>
            <a:srgbClr val="BBE58C">
              <a:alpha val="49803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61"/>
          <p:cNvSpPr/>
          <p:nvPr/>
        </p:nvSpPr>
        <p:spPr>
          <a:xfrm>
            <a:off x="18564870" y="8862429"/>
            <a:ext cx="180000" cy="180000"/>
          </a:xfrm>
          <a:prstGeom prst="ellipse">
            <a:avLst/>
          </a:prstGeom>
          <a:solidFill>
            <a:srgbClr val="BBE58C">
              <a:alpha val="49803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61"/>
          <p:cNvSpPr/>
          <p:nvPr/>
        </p:nvSpPr>
        <p:spPr>
          <a:xfrm>
            <a:off x="18564870" y="9186429"/>
            <a:ext cx="180000" cy="180000"/>
          </a:xfrm>
          <a:prstGeom prst="ellipse">
            <a:avLst/>
          </a:prstGeom>
          <a:solidFill>
            <a:srgbClr val="BBE58C">
              <a:alpha val="49803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61"/>
          <p:cNvSpPr/>
          <p:nvPr/>
        </p:nvSpPr>
        <p:spPr>
          <a:xfrm>
            <a:off x="18564870" y="9514029"/>
            <a:ext cx="180000" cy="180000"/>
          </a:xfrm>
          <a:prstGeom prst="ellipse">
            <a:avLst/>
          </a:prstGeom>
          <a:solidFill>
            <a:srgbClr val="BBE58C">
              <a:alpha val="49803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61"/>
          <p:cNvSpPr txBox="1"/>
          <p:nvPr/>
        </p:nvSpPr>
        <p:spPr>
          <a:xfrm>
            <a:off x="17092509" y="8608090"/>
            <a:ext cx="4844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61"/>
          <p:cNvSpPr txBox="1"/>
          <p:nvPr/>
        </p:nvSpPr>
        <p:spPr>
          <a:xfrm>
            <a:off x="15819496" y="8828425"/>
            <a:ext cx="86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193BB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3600">
                <a:solidFill>
                  <a:srgbClr val="D193BB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aseline="30000"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61"/>
          <p:cNvSpPr/>
          <p:nvPr/>
        </p:nvSpPr>
        <p:spPr>
          <a:xfrm>
            <a:off x="16612562" y="8373369"/>
            <a:ext cx="381600" cy="1526400"/>
          </a:xfrm>
          <a:prstGeom prst="roundRect">
            <a:avLst>
              <a:gd fmla="val 16667" name="adj"/>
            </a:avLst>
          </a:prstGeom>
          <a:solidFill>
            <a:srgbClr val="F0C0C9">
              <a:alpha val="20000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61"/>
          <p:cNvSpPr/>
          <p:nvPr/>
        </p:nvSpPr>
        <p:spPr>
          <a:xfrm>
            <a:off x="16700973" y="8538329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61"/>
          <p:cNvSpPr/>
          <p:nvPr/>
        </p:nvSpPr>
        <p:spPr>
          <a:xfrm>
            <a:off x="16700973" y="8866569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61"/>
          <p:cNvSpPr/>
          <p:nvPr/>
        </p:nvSpPr>
        <p:spPr>
          <a:xfrm>
            <a:off x="16700973" y="9190569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61"/>
          <p:cNvSpPr/>
          <p:nvPr/>
        </p:nvSpPr>
        <p:spPr>
          <a:xfrm>
            <a:off x="16700973" y="9518169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61"/>
          <p:cNvSpPr/>
          <p:nvPr/>
        </p:nvSpPr>
        <p:spPr>
          <a:xfrm>
            <a:off x="12713744" y="8351377"/>
            <a:ext cx="381600" cy="1526400"/>
          </a:xfrm>
          <a:prstGeom prst="roundRect">
            <a:avLst>
              <a:gd fmla="val 16667" name="adj"/>
            </a:avLst>
          </a:prstGeom>
          <a:solidFill>
            <a:srgbClr val="F0C0C9">
              <a:alpha val="20000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61"/>
          <p:cNvSpPr/>
          <p:nvPr/>
        </p:nvSpPr>
        <p:spPr>
          <a:xfrm>
            <a:off x="12802155" y="8516337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61"/>
          <p:cNvSpPr/>
          <p:nvPr/>
        </p:nvSpPr>
        <p:spPr>
          <a:xfrm>
            <a:off x="12802155" y="8844577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61"/>
          <p:cNvSpPr/>
          <p:nvPr/>
        </p:nvSpPr>
        <p:spPr>
          <a:xfrm>
            <a:off x="12802155" y="9168577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61"/>
          <p:cNvSpPr/>
          <p:nvPr/>
        </p:nvSpPr>
        <p:spPr>
          <a:xfrm>
            <a:off x="12802155" y="9496177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61"/>
          <p:cNvSpPr txBox="1"/>
          <p:nvPr/>
        </p:nvSpPr>
        <p:spPr>
          <a:xfrm>
            <a:off x="13058838" y="8794324"/>
            <a:ext cx="3850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61"/>
          <p:cNvSpPr txBox="1"/>
          <p:nvPr/>
        </p:nvSpPr>
        <p:spPr>
          <a:xfrm>
            <a:off x="12996228" y="8076841"/>
            <a:ext cx="4154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61"/>
          <p:cNvSpPr txBox="1"/>
          <p:nvPr/>
        </p:nvSpPr>
        <p:spPr>
          <a:xfrm>
            <a:off x="16958266" y="8101410"/>
            <a:ext cx="4154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61"/>
          <p:cNvSpPr txBox="1"/>
          <p:nvPr/>
        </p:nvSpPr>
        <p:spPr>
          <a:xfrm>
            <a:off x="12591002" y="9963450"/>
            <a:ext cx="87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193BB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3600">
                <a:solidFill>
                  <a:srgbClr val="D193BB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aseline="30000"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61"/>
          <p:cNvSpPr txBox="1"/>
          <p:nvPr/>
        </p:nvSpPr>
        <p:spPr>
          <a:xfrm>
            <a:off x="15144463" y="8683032"/>
            <a:ext cx="38216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61"/>
          <p:cNvSpPr txBox="1"/>
          <p:nvPr/>
        </p:nvSpPr>
        <p:spPr>
          <a:xfrm>
            <a:off x="14099206" y="10677986"/>
            <a:ext cx="356049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D193BB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vector representation of the context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6" name="Google Shape;1316;p61"/>
          <p:cNvCxnSpPr/>
          <p:nvPr/>
        </p:nvCxnSpPr>
        <p:spPr>
          <a:xfrm flipH="1" rot="10800000">
            <a:off x="16446605" y="10128812"/>
            <a:ext cx="360000" cy="576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317" name="Google Shape;1317;p61"/>
          <p:cNvCxnSpPr/>
          <p:nvPr/>
        </p:nvCxnSpPr>
        <p:spPr>
          <a:xfrm rot="10800000">
            <a:off x="18275956" y="10116796"/>
            <a:ext cx="360000" cy="576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318" name="Google Shape;1318;p61"/>
          <p:cNvSpPr txBox="1"/>
          <p:nvPr/>
        </p:nvSpPr>
        <p:spPr>
          <a:xfrm>
            <a:off x="17729612" y="10677986"/>
            <a:ext cx="49608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representations of classes, i.e. tokens: </a:t>
            </a:r>
            <a:r>
              <a:rPr b="1" lang="en-US" sz="32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output word embeddings</a:t>
            </a:r>
            <a:endParaRPr b="1"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61"/>
          <p:cNvSpPr/>
          <p:nvPr/>
        </p:nvSpPr>
        <p:spPr>
          <a:xfrm>
            <a:off x="19634857" y="8369229"/>
            <a:ext cx="381600" cy="1526400"/>
          </a:xfrm>
          <a:prstGeom prst="roundRect">
            <a:avLst>
              <a:gd fmla="val 16667" name="adj"/>
            </a:avLst>
          </a:prstGeom>
          <a:solidFill>
            <a:srgbClr val="E7F6D8">
              <a:alpha val="42745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61"/>
          <p:cNvSpPr/>
          <p:nvPr/>
        </p:nvSpPr>
        <p:spPr>
          <a:xfrm>
            <a:off x="19723268" y="8534189"/>
            <a:ext cx="180000" cy="180000"/>
          </a:xfrm>
          <a:prstGeom prst="ellipse">
            <a:avLst/>
          </a:prstGeom>
          <a:solidFill>
            <a:srgbClr val="B3DA61">
              <a:alpha val="61960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61"/>
          <p:cNvSpPr/>
          <p:nvPr/>
        </p:nvSpPr>
        <p:spPr>
          <a:xfrm>
            <a:off x="19723268" y="8862429"/>
            <a:ext cx="180000" cy="180000"/>
          </a:xfrm>
          <a:prstGeom prst="ellipse">
            <a:avLst/>
          </a:prstGeom>
          <a:solidFill>
            <a:srgbClr val="B3DA61">
              <a:alpha val="61960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61"/>
          <p:cNvSpPr/>
          <p:nvPr/>
        </p:nvSpPr>
        <p:spPr>
          <a:xfrm>
            <a:off x="19723268" y="9186429"/>
            <a:ext cx="180000" cy="180000"/>
          </a:xfrm>
          <a:prstGeom prst="ellipse">
            <a:avLst/>
          </a:prstGeom>
          <a:solidFill>
            <a:srgbClr val="B3DA61">
              <a:alpha val="61960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61"/>
          <p:cNvSpPr/>
          <p:nvPr/>
        </p:nvSpPr>
        <p:spPr>
          <a:xfrm>
            <a:off x="19723268" y="9514029"/>
            <a:ext cx="180000" cy="180000"/>
          </a:xfrm>
          <a:prstGeom prst="ellipse">
            <a:avLst/>
          </a:prstGeom>
          <a:solidFill>
            <a:srgbClr val="B3DA61">
              <a:alpha val="61960"/>
            </a:srgbClr>
          </a:solidFill>
          <a:ln cap="flat" cmpd="sng" w="127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61"/>
          <p:cNvSpPr txBox="1"/>
          <p:nvPr/>
        </p:nvSpPr>
        <p:spPr>
          <a:xfrm>
            <a:off x="18914150" y="8548102"/>
            <a:ext cx="6046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61"/>
          <p:cNvSpPr/>
          <p:nvPr/>
        </p:nvSpPr>
        <p:spPr>
          <a:xfrm rot="-5400000">
            <a:off x="18793537" y="7041986"/>
            <a:ext cx="180000" cy="25200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61"/>
          <p:cNvSpPr txBox="1"/>
          <p:nvPr/>
        </p:nvSpPr>
        <p:spPr>
          <a:xfrm>
            <a:off x="17801676" y="7528100"/>
            <a:ext cx="252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|V| vectors</a:t>
            </a:r>
            <a:endParaRPr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61"/>
          <p:cNvSpPr/>
          <p:nvPr/>
        </p:nvSpPr>
        <p:spPr>
          <a:xfrm rot="-5400000">
            <a:off x="12921404" y="8549836"/>
            <a:ext cx="2517571" cy="1273185"/>
          </a:xfrm>
          <a:prstGeom prst="trapezoid">
            <a:avLst>
              <a:gd fmla="val 44644" name="adj"/>
            </a:avLst>
          </a:prstGeom>
          <a:solidFill>
            <a:srgbClr val="92D050">
              <a:alpha val="30980"/>
            </a:srgb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61"/>
          <p:cNvSpPr txBox="1"/>
          <p:nvPr/>
        </p:nvSpPr>
        <p:spPr>
          <a:xfrm>
            <a:off x="13552001" y="8640014"/>
            <a:ext cx="132760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61"/>
          <p:cNvSpPr/>
          <p:nvPr/>
        </p:nvSpPr>
        <p:spPr>
          <a:xfrm>
            <a:off x="20373667" y="8391986"/>
            <a:ext cx="288000" cy="1584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61"/>
          <p:cNvSpPr txBox="1"/>
          <p:nvPr/>
        </p:nvSpPr>
        <p:spPr>
          <a:xfrm>
            <a:off x="20693206" y="8683032"/>
            <a:ext cx="175993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vector dim. d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62"/>
          <p:cNvSpPr/>
          <p:nvPr/>
        </p:nvSpPr>
        <p:spPr>
          <a:xfrm>
            <a:off x="11130398" y="4473790"/>
            <a:ext cx="43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62"/>
          <p:cNvSpPr/>
          <p:nvPr/>
        </p:nvSpPr>
        <p:spPr>
          <a:xfrm>
            <a:off x="11130397" y="4761790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62"/>
          <p:cNvSpPr/>
          <p:nvPr/>
        </p:nvSpPr>
        <p:spPr>
          <a:xfrm>
            <a:off x="11130399" y="5049790"/>
            <a:ext cx="1080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62"/>
          <p:cNvSpPr/>
          <p:nvPr/>
        </p:nvSpPr>
        <p:spPr>
          <a:xfrm>
            <a:off x="11130399" y="5625790"/>
            <a:ext cx="32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62"/>
          <p:cNvSpPr/>
          <p:nvPr/>
        </p:nvSpPr>
        <p:spPr>
          <a:xfrm>
            <a:off x="11130399" y="5913790"/>
            <a:ext cx="540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62"/>
          <p:cNvSpPr/>
          <p:nvPr/>
        </p:nvSpPr>
        <p:spPr>
          <a:xfrm>
            <a:off x="11130399" y="6201790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1" name="Google Shape;1341;p62"/>
          <p:cNvCxnSpPr/>
          <p:nvPr/>
        </p:nvCxnSpPr>
        <p:spPr>
          <a:xfrm rot="10800000">
            <a:off x="6730923" y="5738101"/>
            <a:ext cx="0" cy="2004671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2" name="Google Shape;1342;p62"/>
          <p:cNvCxnSpPr/>
          <p:nvPr/>
        </p:nvCxnSpPr>
        <p:spPr>
          <a:xfrm>
            <a:off x="6730923" y="5738101"/>
            <a:ext cx="409559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343" name="Google Shape;1343;p62"/>
          <p:cNvSpPr txBox="1"/>
          <p:nvPr/>
        </p:nvSpPr>
        <p:spPr>
          <a:xfrm>
            <a:off x="1124806" y="5102702"/>
            <a:ext cx="526047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dot-product of </a:t>
            </a:r>
            <a:r>
              <a:rPr b="1" lang="en-US" sz="3200">
                <a:solidFill>
                  <a:srgbClr val="C592B7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lang="en-US" sz="32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output word embeddings</a:t>
            </a:r>
            <a:endParaRPr b="1"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4" name="Google Shape;1344;p62"/>
          <p:cNvCxnSpPr/>
          <p:nvPr/>
        </p:nvCxnSpPr>
        <p:spPr>
          <a:xfrm>
            <a:off x="9426406" y="5758995"/>
            <a:ext cx="16200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345" name="Google Shape;1345;p62"/>
          <p:cNvSpPr txBox="1"/>
          <p:nvPr/>
        </p:nvSpPr>
        <p:spPr>
          <a:xfrm>
            <a:off x="9351711" y="5072914"/>
            <a:ext cx="16946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62"/>
          <p:cNvSpPr/>
          <p:nvPr/>
        </p:nvSpPr>
        <p:spPr>
          <a:xfrm>
            <a:off x="8944006" y="5610172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62"/>
          <p:cNvSpPr/>
          <p:nvPr/>
        </p:nvSpPr>
        <p:spPr>
          <a:xfrm>
            <a:off x="8944006" y="5614995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62"/>
          <p:cNvSpPr/>
          <p:nvPr/>
        </p:nvSpPr>
        <p:spPr>
          <a:xfrm>
            <a:off x="8944006" y="5610172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62"/>
          <p:cNvSpPr/>
          <p:nvPr/>
        </p:nvSpPr>
        <p:spPr>
          <a:xfrm>
            <a:off x="8944006" y="6795944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62"/>
          <p:cNvSpPr/>
          <p:nvPr/>
        </p:nvSpPr>
        <p:spPr>
          <a:xfrm>
            <a:off x="8944006" y="6800767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62"/>
          <p:cNvSpPr/>
          <p:nvPr/>
        </p:nvSpPr>
        <p:spPr>
          <a:xfrm>
            <a:off x="8944006" y="6795944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62"/>
          <p:cNvSpPr/>
          <p:nvPr/>
        </p:nvSpPr>
        <p:spPr>
          <a:xfrm>
            <a:off x="8944006" y="6485695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62"/>
          <p:cNvSpPr/>
          <p:nvPr/>
        </p:nvSpPr>
        <p:spPr>
          <a:xfrm>
            <a:off x="8944006" y="6490518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62"/>
          <p:cNvSpPr/>
          <p:nvPr/>
        </p:nvSpPr>
        <p:spPr>
          <a:xfrm>
            <a:off x="8944006" y="6485695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62"/>
          <p:cNvSpPr/>
          <p:nvPr/>
        </p:nvSpPr>
        <p:spPr>
          <a:xfrm>
            <a:off x="8944006" y="6195518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62"/>
          <p:cNvSpPr/>
          <p:nvPr/>
        </p:nvSpPr>
        <p:spPr>
          <a:xfrm>
            <a:off x="8944006" y="6200341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62"/>
          <p:cNvSpPr/>
          <p:nvPr/>
        </p:nvSpPr>
        <p:spPr>
          <a:xfrm>
            <a:off x="8944006" y="6195518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62"/>
          <p:cNvSpPr/>
          <p:nvPr/>
        </p:nvSpPr>
        <p:spPr>
          <a:xfrm>
            <a:off x="8944006" y="5908561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62"/>
          <p:cNvSpPr/>
          <p:nvPr/>
        </p:nvSpPr>
        <p:spPr>
          <a:xfrm>
            <a:off x="8944006" y="5913384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62"/>
          <p:cNvSpPr/>
          <p:nvPr/>
        </p:nvSpPr>
        <p:spPr>
          <a:xfrm>
            <a:off x="8944006" y="5908561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62"/>
          <p:cNvSpPr/>
          <p:nvPr/>
        </p:nvSpPr>
        <p:spPr>
          <a:xfrm>
            <a:off x="8944006" y="5320992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CF9AB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62"/>
          <p:cNvSpPr/>
          <p:nvPr/>
        </p:nvSpPr>
        <p:spPr>
          <a:xfrm>
            <a:off x="8944006" y="5325815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62"/>
          <p:cNvSpPr/>
          <p:nvPr/>
        </p:nvSpPr>
        <p:spPr>
          <a:xfrm>
            <a:off x="8944006" y="5320992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62"/>
          <p:cNvSpPr/>
          <p:nvPr/>
        </p:nvSpPr>
        <p:spPr>
          <a:xfrm>
            <a:off x="8944006" y="5039907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62"/>
          <p:cNvSpPr/>
          <p:nvPr/>
        </p:nvSpPr>
        <p:spPr>
          <a:xfrm>
            <a:off x="8944006" y="5044730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62"/>
          <p:cNvSpPr/>
          <p:nvPr/>
        </p:nvSpPr>
        <p:spPr>
          <a:xfrm>
            <a:off x="8944006" y="5039907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62"/>
          <p:cNvSpPr/>
          <p:nvPr/>
        </p:nvSpPr>
        <p:spPr>
          <a:xfrm>
            <a:off x="8944006" y="4756371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62"/>
          <p:cNvSpPr/>
          <p:nvPr/>
        </p:nvSpPr>
        <p:spPr>
          <a:xfrm>
            <a:off x="8944006" y="4761194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62"/>
          <p:cNvSpPr/>
          <p:nvPr/>
        </p:nvSpPr>
        <p:spPr>
          <a:xfrm>
            <a:off x="8944006" y="4756371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62"/>
          <p:cNvSpPr/>
          <p:nvPr/>
        </p:nvSpPr>
        <p:spPr>
          <a:xfrm>
            <a:off x="8944006" y="4466570"/>
            <a:ext cx="252000" cy="252000"/>
          </a:xfrm>
          <a:prstGeom prst="pie">
            <a:avLst>
              <a:gd fmla="val 21588845" name="adj1"/>
              <a:gd fmla="val 10846919" name="adj2"/>
            </a:avLst>
          </a:prstGeom>
          <a:solidFill>
            <a:srgbClr val="F0C0C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62"/>
          <p:cNvSpPr/>
          <p:nvPr/>
        </p:nvSpPr>
        <p:spPr>
          <a:xfrm>
            <a:off x="8944006" y="4471393"/>
            <a:ext cx="252000" cy="252000"/>
          </a:xfrm>
          <a:prstGeom prst="pie">
            <a:avLst>
              <a:gd fmla="val 10761770" name="adj1"/>
              <a:gd fmla="val 21566876" name="adj2"/>
            </a:avLst>
          </a:prstGeom>
          <a:solidFill>
            <a:srgbClr val="D1EE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62"/>
          <p:cNvSpPr/>
          <p:nvPr/>
        </p:nvSpPr>
        <p:spPr>
          <a:xfrm>
            <a:off x="8944006" y="4466570"/>
            <a:ext cx="252000" cy="2520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62"/>
          <p:cNvSpPr/>
          <p:nvPr/>
        </p:nvSpPr>
        <p:spPr>
          <a:xfrm>
            <a:off x="11128709" y="5337790"/>
            <a:ext cx="176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62"/>
          <p:cNvSpPr/>
          <p:nvPr/>
        </p:nvSpPr>
        <p:spPr>
          <a:xfrm>
            <a:off x="11130399" y="6485695"/>
            <a:ext cx="86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62"/>
          <p:cNvSpPr/>
          <p:nvPr/>
        </p:nvSpPr>
        <p:spPr>
          <a:xfrm>
            <a:off x="11130399" y="6773695"/>
            <a:ext cx="2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6" name="Google Shape;1376;p62"/>
          <p:cNvCxnSpPr>
            <a:endCxn id="1371" idx="2"/>
          </p:cNvCxnSpPr>
          <p:nvPr/>
        </p:nvCxnSpPr>
        <p:spPr>
          <a:xfrm>
            <a:off x="8580706" y="4596193"/>
            <a:ext cx="363300" cy="12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77" name="Google Shape;1377;p62"/>
          <p:cNvCxnSpPr/>
          <p:nvPr/>
        </p:nvCxnSpPr>
        <p:spPr>
          <a:xfrm>
            <a:off x="8576092" y="4903253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78" name="Google Shape;1378;p62"/>
          <p:cNvCxnSpPr/>
          <p:nvPr/>
        </p:nvCxnSpPr>
        <p:spPr>
          <a:xfrm>
            <a:off x="8576092" y="5185858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79" name="Google Shape;1379;p62"/>
          <p:cNvCxnSpPr/>
          <p:nvPr/>
        </p:nvCxnSpPr>
        <p:spPr>
          <a:xfrm>
            <a:off x="8576091" y="5463061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80" name="Google Shape;1380;p62"/>
          <p:cNvCxnSpPr/>
          <p:nvPr/>
        </p:nvCxnSpPr>
        <p:spPr>
          <a:xfrm>
            <a:off x="8576091" y="5758995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81" name="Google Shape;1381;p62"/>
          <p:cNvCxnSpPr/>
          <p:nvPr/>
        </p:nvCxnSpPr>
        <p:spPr>
          <a:xfrm>
            <a:off x="8576091" y="6045894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82" name="Google Shape;1382;p62"/>
          <p:cNvCxnSpPr/>
          <p:nvPr/>
        </p:nvCxnSpPr>
        <p:spPr>
          <a:xfrm>
            <a:off x="8576091" y="6332851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83" name="Google Shape;1383;p62"/>
          <p:cNvCxnSpPr/>
          <p:nvPr/>
        </p:nvCxnSpPr>
        <p:spPr>
          <a:xfrm>
            <a:off x="8576091" y="6620767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84" name="Google Shape;1384;p62"/>
          <p:cNvCxnSpPr/>
          <p:nvPr/>
        </p:nvCxnSpPr>
        <p:spPr>
          <a:xfrm>
            <a:off x="8576091" y="6920100"/>
            <a:ext cx="374377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85" name="Google Shape;1385;p62"/>
          <p:cNvSpPr/>
          <p:nvPr/>
        </p:nvSpPr>
        <p:spPr>
          <a:xfrm>
            <a:off x="9196006" y="4465858"/>
            <a:ext cx="324000" cy="258208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6" name="Google Shape;1386;p62"/>
          <p:cNvCxnSpPr/>
          <p:nvPr/>
        </p:nvCxnSpPr>
        <p:spPr>
          <a:xfrm flipH="1" rot="10800000">
            <a:off x="4375630" y="9248200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387" name="Google Shape;1387;p62"/>
          <p:cNvCxnSpPr/>
          <p:nvPr/>
        </p:nvCxnSpPr>
        <p:spPr>
          <a:xfrm flipH="1" rot="10800000">
            <a:off x="3675289" y="9248200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388" name="Google Shape;1388;p62"/>
          <p:cNvCxnSpPr/>
          <p:nvPr/>
        </p:nvCxnSpPr>
        <p:spPr>
          <a:xfrm flipH="1" rot="10800000">
            <a:off x="2907025" y="9248200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389" name="Google Shape;1389;p62"/>
          <p:cNvSpPr/>
          <p:nvPr/>
        </p:nvSpPr>
        <p:spPr>
          <a:xfrm>
            <a:off x="1888006" y="7727635"/>
            <a:ext cx="4263055" cy="1526400"/>
          </a:xfrm>
          <a:prstGeom prst="roundRect">
            <a:avLst>
              <a:gd fmla="val 4254" name="adj"/>
            </a:avLst>
          </a:prstGeom>
          <a:solidFill>
            <a:srgbClr val="CF9ABF">
              <a:alpha val="40000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0" name="Google Shape;1390;p62"/>
          <p:cNvCxnSpPr/>
          <p:nvPr/>
        </p:nvCxnSpPr>
        <p:spPr>
          <a:xfrm flipH="1" rot="10800000">
            <a:off x="2143822" y="9248200"/>
            <a:ext cx="8064" cy="608929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391" name="Google Shape;1391;p62"/>
          <p:cNvSpPr txBox="1"/>
          <p:nvPr/>
        </p:nvSpPr>
        <p:spPr>
          <a:xfrm>
            <a:off x="1888006" y="11219171"/>
            <a:ext cx="4090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62"/>
          <p:cNvSpPr txBox="1"/>
          <p:nvPr/>
        </p:nvSpPr>
        <p:spPr>
          <a:xfrm>
            <a:off x="2538845" y="11217223"/>
            <a:ext cx="8755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saw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62"/>
          <p:cNvSpPr txBox="1"/>
          <p:nvPr/>
        </p:nvSpPr>
        <p:spPr>
          <a:xfrm>
            <a:off x="3477722" y="11215275"/>
            <a:ext cx="3946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62"/>
          <p:cNvSpPr txBox="1"/>
          <p:nvPr/>
        </p:nvSpPr>
        <p:spPr>
          <a:xfrm>
            <a:off x="3946580" y="11213327"/>
            <a:ext cx="8002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62"/>
          <p:cNvSpPr/>
          <p:nvPr/>
        </p:nvSpPr>
        <p:spPr>
          <a:xfrm>
            <a:off x="6532661" y="7732463"/>
            <a:ext cx="381600" cy="1526400"/>
          </a:xfrm>
          <a:prstGeom prst="roundRect">
            <a:avLst>
              <a:gd fmla="val 16667" name="adj"/>
            </a:avLst>
          </a:prstGeom>
          <a:solidFill>
            <a:srgbClr val="F0C0C9">
              <a:alpha val="20000"/>
            </a:srgbClr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62"/>
          <p:cNvSpPr/>
          <p:nvPr/>
        </p:nvSpPr>
        <p:spPr>
          <a:xfrm>
            <a:off x="6621072" y="7897423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62"/>
          <p:cNvSpPr/>
          <p:nvPr/>
        </p:nvSpPr>
        <p:spPr>
          <a:xfrm>
            <a:off x="6621072" y="8225663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62"/>
          <p:cNvSpPr/>
          <p:nvPr/>
        </p:nvSpPr>
        <p:spPr>
          <a:xfrm>
            <a:off x="6621072" y="8549663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62"/>
          <p:cNvSpPr/>
          <p:nvPr/>
        </p:nvSpPr>
        <p:spPr>
          <a:xfrm>
            <a:off x="6621072" y="8877263"/>
            <a:ext cx="180000" cy="180000"/>
          </a:xfrm>
          <a:prstGeom prst="ellipse">
            <a:avLst/>
          </a:prstGeom>
          <a:solidFill>
            <a:srgbClr val="F0C0C9"/>
          </a:solidFill>
          <a:ln cap="flat" cmpd="sng" w="12700">
            <a:solidFill>
              <a:srgbClr val="7C31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0" name="Google Shape;1400;p62"/>
          <p:cNvCxnSpPr/>
          <p:nvPr/>
        </p:nvCxnSpPr>
        <p:spPr>
          <a:xfrm flipH="1" rot="10800000">
            <a:off x="5958627" y="9258865"/>
            <a:ext cx="8065" cy="608928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401" name="Google Shape;1401;p62"/>
          <p:cNvCxnSpPr/>
          <p:nvPr/>
        </p:nvCxnSpPr>
        <p:spPr>
          <a:xfrm>
            <a:off x="6151061" y="8481792"/>
            <a:ext cx="381600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402" name="Google Shape;1402;p62"/>
          <p:cNvCxnSpPr/>
          <p:nvPr/>
        </p:nvCxnSpPr>
        <p:spPr>
          <a:xfrm flipH="1" rot="10800000">
            <a:off x="5195424" y="9258865"/>
            <a:ext cx="8065" cy="608928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03" name="Google Shape;1403;p62"/>
          <p:cNvSpPr txBox="1"/>
          <p:nvPr/>
        </p:nvSpPr>
        <p:spPr>
          <a:xfrm>
            <a:off x="4939608" y="11229834"/>
            <a:ext cx="7696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62"/>
          <p:cNvSpPr txBox="1"/>
          <p:nvPr/>
        </p:nvSpPr>
        <p:spPr>
          <a:xfrm>
            <a:off x="5743986" y="11213327"/>
            <a:ext cx="3468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62"/>
          <p:cNvSpPr txBox="1"/>
          <p:nvPr/>
        </p:nvSpPr>
        <p:spPr>
          <a:xfrm rot="5400000">
            <a:off x="5322019" y="10343904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62"/>
          <p:cNvSpPr/>
          <p:nvPr/>
        </p:nvSpPr>
        <p:spPr>
          <a:xfrm>
            <a:off x="5862019" y="99658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62"/>
          <p:cNvSpPr/>
          <p:nvPr/>
        </p:nvSpPr>
        <p:spPr>
          <a:xfrm>
            <a:off x="5862019" y="102538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62"/>
          <p:cNvSpPr/>
          <p:nvPr/>
        </p:nvSpPr>
        <p:spPr>
          <a:xfrm>
            <a:off x="5862019" y="105382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62"/>
          <p:cNvSpPr/>
          <p:nvPr/>
        </p:nvSpPr>
        <p:spPr>
          <a:xfrm>
            <a:off x="5862019" y="10816493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62"/>
          <p:cNvSpPr txBox="1"/>
          <p:nvPr/>
        </p:nvSpPr>
        <p:spPr>
          <a:xfrm rot="5400000">
            <a:off x="4575122" y="10343905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62"/>
          <p:cNvSpPr/>
          <p:nvPr/>
        </p:nvSpPr>
        <p:spPr>
          <a:xfrm>
            <a:off x="5115122" y="996586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62"/>
          <p:cNvSpPr/>
          <p:nvPr/>
        </p:nvSpPr>
        <p:spPr>
          <a:xfrm>
            <a:off x="5115122" y="1025386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62"/>
          <p:cNvSpPr/>
          <p:nvPr/>
        </p:nvSpPr>
        <p:spPr>
          <a:xfrm>
            <a:off x="5115122" y="10538265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62"/>
          <p:cNvSpPr/>
          <p:nvPr/>
        </p:nvSpPr>
        <p:spPr>
          <a:xfrm>
            <a:off x="5115122" y="1081649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62"/>
          <p:cNvSpPr txBox="1"/>
          <p:nvPr/>
        </p:nvSpPr>
        <p:spPr>
          <a:xfrm rot="5400000">
            <a:off x="3753693" y="10343904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62"/>
          <p:cNvSpPr/>
          <p:nvPr/>
        </p:nvSpPr>
        <p:spPr>
          <a:xfrm>
            <a:off x="4293693" y="99658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62"/>
          <p:cNvSpPr/>
          <p:nvPr/>
        </p:nvSpPr>
        <p:spPr>
          <a:xfrm>
            <a:off x="4293693" y="102538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62"/>
          <p:cNvSpPr/>
          <p:nvPr/>
        </p:nvSpPr>
        <p:spPr>
          <a:xfrm>
            <a:off x="4293693" y="105382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62"/>
          <p:cNvSpPr/>
          <p:nvPr/>
        </p:nvSpPr>
        <p:spPr>
          <a:xfrm>
            <a:off x="4293693" y="10816493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62"/>
          <p:cNvSpPr txBox="1"/>
          <p:nvPr/>
        </p:nvSpPr>
        <p:spPr>
          <a:xfrm rot="5400000">
            <a:off x="3053352" y="10343904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62"/>
          <p:cNvSpPr/>
          <p:nvPr/>
        </p:nvSpPr>
        <p:spPr>
          <a:xfrm>
            <a:off x="3593352" y="99658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62"/>
          <p:cNvSpPr/>
          <p:nvPr/>
        </p:nvSpPr>
        <p:spPr>
          <a:xfrm>
            <a:off x="3593352" y="102538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62"/>
          <p:cNvSpPr/>
          <p:nvPr/>
        </p:nvSpPr>
        <p:spPr>
          <a:xfrm>
            <a:off x="3593352" y="105382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62"/>
          <p:cNvSpPr/>
          <p:nvPr/>
        </p:nvSpPr>
        <p:spPr>
          <a:xfrm>
            <a:off x="3593352" y="10816493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62"/>
          <p:cNvSpPr txBox="1"/>
          <p:nvPr/>
        </p:nvSpPr>
        <p:spPr>
          <a:xfrm rot="5400000">
            <a:off x="2277024" y="10330152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62"/>
          <p:cNvSpPr/>
          <p:nvPr/>
        </p:nvSpPr>
        <p:spPr>
          <a:xfrm>
            <a:off x="2817024" y="9952112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62"/>
          <p:cNvSpPr/>
          <p:nvPr/>
        </p:nvSpPr>
        <p:spPr>
          <a:xfrm>
            <a:off x="2817024" y="10240112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62"/>
          <p:cNvSpPr/>
          <p:nvPr/>
        </p:nvSpPr>
        <p:spPr>
          <a:xfrm>
            <a:off x="2817024" y="10524512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62"/>
          <p:cNvSpPr/>
          <p:nvPr/>
        </p:nvSpPr>
        <p:spPr>
          <a:xfrm>
            <a:off x="2817024" y="10802741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62"/>
          <p:cNvSpPr txBox="1"/>
          <p:nvPr/>
        </p:nvSpPr>
        <p:spPr>
          <a:xfrm rot="5400000">
            <a:off x="1521885" y="10343904"/>
            <a:ext cx="1260000" cy="307777"/>
          </a:xfrm>
          <a:prstGeom prst="rect">
            <a:avLst/>
          </a:prstGeom>
          <a:solidFill>
            <a:srgbClr val="F2F2F2">
              <a:alpha val="46666"/>
            </a:srgbClr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62"/>
          <p:cNvSpPr/>
          <p:nvPr/>
        </p:nvSpPr>
        <p:spPr>
          <a:xfrm>
            <a:off x="2061885" y="99658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62"/>
          <p:cNvSpPr/>
          <p:nvPr/>
        </p:nvSpPr>
        <p:spPr>
          <a:xfrm>
            <a:off x="2061885" y="102538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62"/>
          <p:cNvSpPr/>
          <p:nvPr/>
        </p:nvSpPr>
        <p:spPr>
          <a:xfrm>
            <a:off x="2061885" y="10538264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62"/>
          <p:cNvSpPr/>
          <p:nvPr/>
        </p:nvSpPr>
        <p:spPr>
          <a:xfrm>
            <a:off x="2061885" y="10816493"/>
            <a:ext cx="180000" cy="180000"/>
          </a:xfrm>
          <a:prstGeom prst="ellipse">
            <a:avLst/>
          </a:prstGeom>
          <a:solidFill>
            <a:srgbClr val="D8D8D8">
              <a:alpha val="49803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62"/>
          <p:cNvSpPr txBox="1"/>
          <p:nvPr/>
        </p:nvSpPr>
        <p:spPr>
          <a:xfrm>
            <a:off x="1997996" y="8077423"/>
            <a:ext cx="40206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62"/>
          <p:cNvSpPr txBox="1"/>
          <p:nvPr/>
        </p:nvSpPr>
        <p:spPr>
          <a:xfrm>
            <a:off x="7907860" y="7952226"/>
            <a:ext cx="527694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592B7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-US" sz="3200">
                <a:solidFill>
                  <a:srgbClr val="C592B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representation of context </a:t>
            </a:r>
            <a:r>
              <a:rPr lang="en-US" sz="3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cat on a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62"/>
          <p:cNvSpPr txBox="1"/>
          <p:nvPr/>
        </p:nvSpPr>
        <p:spPr>
          <a:xfrm>
            <a:off x="7579250" y="10205404"/>
            <a:ext cx="49935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Input word embeddings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8" name="Google Shape;1438;p62"/>
          <p:cNvCxnSpPr/>
          <p:nvPr/>
        </p:nvCxnSpPr>
        <p:spPr>
          <a:xfrm rot="10800000">
            <a:off x="6660541" y="10497792"/>
            <a:ext cx="865283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439" name="Google Shape;1439;p62"/>
          <p:cNvCxnSpPr/>
          <p:nvPr/>
        </p:nvCxnSpPr>
        <p:spPr>
          <a:xfrm rot="10800000">
            <a:off x="7285640" y="8481792"/>
            <a:ext cx="720000" cy="0"/>
          </a:xfrm>
          <a:prstGeom prst="straightConnector1">
            <a:avLst/>
          </a:prstGeom>
          <a:noFill/>
          <a:ln cap="flat" cmpd="sng" w="38100">
            <a:solidFill>
              <a:srgbClr val="CF9AB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40" name="Google Shape;1440;p62"/>
          <p:cNvSpPr/>
          <p:nvPr/>
        </p:nvSpPr>
        <p:spPr>
          <a:xfrm>
            <a:off x="16007206" y="7742772"/>
            <a:ext cx="360000" cy="4085345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62"/>
          <p:cNvSpPr txBox="1"/>
          <p:nvPr/>
        </p:nvSpPr>
        <p:spPr>
          <a:xfrm>
            <a:off x="16388806" y="9096673"/>
            <a:ext cx="4197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process context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(previous history)</a:t>
            </a:r>
            <a:endParaRPr sz="3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62"/>
          <p:cNvSpPr txBox="1"/>
          <p:nvPr/>
        </p:nvSpPr>
        <p:spPr>
          <a:xfrm>
            <a:off x="16805076" y="3308604"/>
            <a:ext cx="597103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get probability distribution for the next token</a:t>
            </a:r>
            <a:endParaRPr sz="3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62"/>
          <p:cNvSpPr/>
          <p:nvPr/>
        </p:nvSpPr>
        <p:spPr>
          <a:xfrm>
            <a:off x="16007541" y="4342045"/>
            <a:ext cx="360000" cy="3065928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62"/>
          <p:cNvSpPr txBox="1"/>
          <p:nvPr/>
        </p:nvSpPr>
        <p:spPr>
          <a:xfrm>
            <a:off x="12075781" y="4409202"/>
            <a:ext cx="4225837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1914" l="-3592" r="-2393" t="-1063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45" name="Google Shape;1445;p62"/>
          <p:cNvSpPr txBox="1"/>
          <p:nvPr/>
        </p:nvSpPr>
        <p:spPr>
          <a:xfrm>
            <a:off x="6270181" y="3042000"/>
            <a:ext cx="286217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Output word embeddings</a:t>
            </a:r>
            <a:endParaRPr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6" name="Google Shape;1446;p62"/>
          <p:cNvCxnSpPr/>
          <p:nvPr/>
        </p:nvCxnSpPr>
        <p:spPr>
          <a:xfrm flipH="1">
            <a:off x="7770481" y="4011778"/>
            <a:ext cx="1" cy="38160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1447" name="Google Shape;144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9595" y="4390720"/>
            <a:ext cx="1385100" cy="27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62"/>
          <p:cNvSpPr txBox="1"/>
          <p:nvPr>
            <p:ph type="title"/>
          </p:nvPr>
        </p:nvSpPr>
        <p:spPr>
          <a:xfrm>
            <a:off x="743206" y="762000"/>
            <a:ext cx="22531132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High-Level Pipeline: Output Embeddings View</a:t>
            </a:r>
            <a:endParaRPr sz="7200"/>
          </a:p>
        </p:txBody>
      </p:sp>
      <p:pic>
        <p:nvPicPr>
          <p:cNvPr id="1449" name="Google Shape;1449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83487" y="4689790"/>
            <a:ext cx="6098865" cy="2471092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63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455" name="Google Shape;1455;p63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456" name="Google Shape;145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63"/>
          <p:cNvSpPr txBox="1"/>
          <p:nvPr/>
        </p:nvSpPr>
        <p:spPr>
          <a:xfrm>
            <a:off x="14291183" y="5975996"/>
            <a:ext cx="8584823" cy="4032000"/>
          </a:xfrm>
          <a:prstGeom prst="rect">
            <a:avLst/>
          </a:prstGeom>
          <a:solidFill>
            <a:srgbClr val="6BAA25">
              <a:alpha val="9803"/>
            </a:srgbClr>
          </a:solidFill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and High-Level Pipeline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Training: Cross-Entropy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Models: Recurrent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5A5A5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Models: Convolutional</a:t>
            </a:r>
            <a:endParaRPr sz="4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None/>
            </a:pPr>
            <a:r>
              <a:t/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8" name="Google Shape;1458;p63"/>
          <p:cNvCxnSpPr/>
          <p:nvPr/>
        </p:nvCxnSpPr>
        <p:spPr>
          <a:xfrm flipH="1" rot="10800000">
            <a:off x="11628000" y="6462001"/>
            <a:ext cx="21600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59" name="Google Shape;1459;p63"/>
          <p:cNvSpPr txBox="1"/>
          <p:nvPr/>
        </p:nvSpPr>
        <p:spPr>
          <a:xfrm>
            <a:off x="14754405" y="5886000"/>
            <a:ext cx="8028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0" name="Google Shape;146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12806" y="9144000"/>
            <a:ext cx="655804" cy="6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1" name="Google Shape;1461;p63"/>
          <p:cNvCxnSpPr/>
          <p:nvPr/>
        </p:nvCxnSpPr>
        <p:spPr>
          <a:xfrm flipH="1" rot="10800000">
            <a:off x="21168000" y="9468000"/>
            <a:ext cx="720000" cy="1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62" name="Google Shape;1462;p63"/>
          <p:cNvSpPr txBox="1"/>
          <p:nvPr/>
        </p:nvSpPr>
        <p:spPr>
          <a:xfrm>
            <a:off x="1590753" y="5976000"/>
            <a:ext cx="9684000" cy="972000"/>
          </a:xfrm>
          <a:prstGeom prst="rect">
            <a:avLst/>
          </a:prstGeom>
          <a:solidFill>
            <a:srgbClr val="6BAA25">
              <a:alpha val="9803"/>
            </a:srgbClr>
          </a:solidFill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64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468" name="Google Shape;1468;p64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469" name="Google Shape;146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64"/>
          <p:cNvSpPr txBox="1"/>
          <p:nvPr/>
        </p:nvSpPr>
        <p:spPr>
          <a:xfrm>
            <a:off x="14291183" y="5975996"/>
            <a:ext cx="8584823" cy="4032000"/>
          </a:xfrm>
          <a:prstGeom prst="rect">
            <a:avLst/>
          </a:prstGeom>
          <a:solidFill>
            <a:srgbClr val="6BAA25">
              <a:alpha val="9803"/>
            </a:srgbClr>
          </a:solidFill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and High-Level Pipeline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Training: Cross-Entropy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Models: Recurrent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5A5A5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Models: Convolutional</a:t>
            </a:r>
            <a:endParaRPr sz="4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None/>
            </a:pPr>
            <a:r>
              <a:t/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1" name="Google Shape;1471;p64"/>
          <p:cNvCxnSpPr/>
          <p:nvPr/>
        </p:nvCxnSpPr>
        <p:spPr>
          <a:xfrm flipH="1" rot="10800000">
            <a:off x="11628000" y="6462001"/>
            <a:ext cx="21600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72" name="Google Shape;1472;p64"/>
          <p:cNvSpPr txBox="1"/>
          <p:nvPr/>
        </p:nvSpPr>
        <p:spPr>
          <a:xfrm>
            <a:off x="14754405" y="6858000"/>
            <a:ext cx="6912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12806" y="9144000"/>
            <a:ext cx="655804" cy="6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4" name="Google Shape;1474;p64"/>
          <p:cNvCxnSpPr/>
          <p:nvPr/>
        </p:nvCxnSpPr>
        <p:spPr>
          <a:xfrm flipH="1" rot="10800000">
            <a:off x="21168000" y="9468000"/>
            <a:ext cx="720000" cy="1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75" name="Google Shape;1475;p64"/>
          <p:cNvSpPr txBox="1"/>
          <p:nvPr/>
        </p:nvSpPr>
        <p:spPr>
          <a:xfrm>
            <a:off x="1590753" y="5976000"/>
            <a:ext cx="9684000" cy="972000"/>
          </a:xfrm>
          <a:prstGeom prst="rect">
            <a:avLst/>
          </a:prstGeom>
          <a:solidFill>
            <a:srgbClr val="6BAA25">
              <a:alpha val="9803"/>
            </a:srgbClr>
          </a:solidFill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65"/>
          <p:cNvSpPr/>
          <p:nvPr/>
        </p:nvSpPr>
        <p:spPr>
          <a:xfrm>
            <a:off x="1817952" y="5919787"/>
            <a:ext cx="32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65"/>
          <p:cNvSpPr/>
          <p:nvPr/>
        </p:nvSpPr>
        <p:spPr>
          <a:xfrm>
            <a:off x="1817952" y="6207787"/>
            <a:ext cx="129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65"/>
          <p:cNvSpPr/>
          <p:nvPr/>
        </p:nvSpPr>
        <p:spPr>
          <a:xfrm>
            <a:off x="1817952" y="6495787"/>
            <a:ext cx="79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65"/>
          <p:cNvSpPr/>
          <p:nvPr/>
        </p:nvSpPr>
        <p:spPr>
          <a:xfrm>
            <a:off x="1817952" y="7071787"/>
            <a:ext cx="93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65"/>
          <p:cNvSpPr/>
          <p:nvPr/>
        </p:nvSpPr>
        <p:spPr>
          <a:xfrm>
            <a:off x="1817952" y="7359787"/>
            <a:ext cx="11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65"/>
          <p:cNvSpPr/>
          <p:nvPr/>
        </p:nvSpPr>
        <p:spPr>
          <a:xfrm>
            <a:off x="1817952" y="7647787"/>
            <a:ext cx="14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65"/>
          <p:cNvSpPr/>
          <p:nvPr/>
        </p:nvSpPr>
        <p:spPr>
          <a:xfrm>
            <a:off x="1817952" y="6783787"/>
            <a:ext cx="576000" cy="216000"/>
          </a:xfrm>
          <a:prstGeom prst="rect">
            <a:avLst/>
          </a:prstGeom>
          <a:solidFill>
            <a:srgbClr val="D1EEB2"/>
          </a:solidFill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65"/>
          <p:cNvSpPr/>
          <p:nvPr/>
        </p:nvSpPr>
        <p:spPr>
          <a:xfrm>
            <a:off x="1817952" y="7931692"/>
            <a:ext cx="21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65"/>
          <p:cNvSpPr/>
          <p:nvPr/>
        </p:nvSpPr>
        <p:spPr>
          <a:xfrm>
            <a:off x="1817952" y="8219692"/>
            <a:ext cx="43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9" name="Google Shape;1489;p65"/>
          <p:cNvCxnSpPr/>
          <p:nvPr/>
        </p:nvCxnSpPr>
        <p:spPr>
          <a:xfrm flipH="1">
            <a:off x="3113952" y="6880717"/>
            <a:ext cx="8280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90" name="Google Shape;1490;p65"/>
          <p:cNvSpPr txBox="1"/>
          <p:nvPr/>
        </p:nvSpPr>
        <p:spPr>
          <a:xfrm>
            <a:off x="4030700" y="6603905"/>
            <a:ext cx="8002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endParaRPr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65"/>
          <p:cNvSpPr txBox="1"/>
          <p:nvPr/>
        </p:nvSpPr>
        <p:spPr>
          <a:xfrm>
            <a:off x="1124806" y="3144954"/>
            <a:ext cx="105240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example: </a:t>
            </a:r>
            <a:r>
              <a:rPr lang="en-US" sz="4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</a:t>
            </a:r>
            <a:r>
              <a:rPr lang="en-US" sz="40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r>
              <a:rPr lang="en-US" sz="4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4000">
                <a:solidFill>
                  <a:srgbClr val="A5A5A5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a mat &lt;eos&gt;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2" name="Google Shape;1492;p65"/>
          <p:cNvCxnSpPr/>
          <p:nvPr/>
        </p:nvCxnSpPr>
        <p:spPr>
          <a:xfrm>
            <a:off x="7612005" y="2667600"/>
            <a:ext cx="1" cy="54000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93" name="Google Shape;1493;p65"/>
          <p:cNvSpPr txBox="1"/>
          <p:nvPr/>
        </p:nvSpPr>
        <p:spPr>
          <a:xfrm>
            <a:off x="5766937" y="2135619"/>
            <a:ext cx="36901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Target at this step</a:t>
            </a:r>
            <a:endParaRPr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65"/>
          <p:cNvSpPr txBox="1"/>
          <p:nvPr/>
        </p:nvSpPr>
        <p:spPr>
          <a:xfrm>
            <a:off x="1670558" y="5023675"/>
            <a:ext cx="2598788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433" l="-6372" r="-5391" t="-152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95" name="Google Shape;1495;p65"/>
          <p:cNvSpPr txBox="1"/>
          <p:nvPr/>
        </p:nvSpPr>
        <p:spPr>
          <a:xfrm>
            <a:off x="5896477" y="5780668"/>
            <a:ext cx="327334" cy="28623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65"/>
          <p:cNvSpPr txBox="1"/>
          <p:nvPr/>
        </p:nvSpPr>
        <p:spPr>
          <a:xfrm>
            <a:off x="5896477" y="6711787"/>
            <a:ext cx="327334" cy="400110"/>
          </a:xfrm>
          <a:prstGeom prst="rect">
            <a:avLst/>
          </a:prstGeom>
          <a:solidFill>
            <a:srgbClr val="E7F6D8"/>
          </a:solidFill>
          <a:ln cap="flat" cmpd="sng" w="9525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1497" name="Google Shape;1497;p65"/>
          <p:cNvCxnSpPr/>
          <p:nvPr/>
        </p:nvCxnSpPr>
        <p:spPr>
          <a:xfrm>
            <a:off x="4830919" y="6880717"/>
            <a:ext cx="828000" cy="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98" name="Google Shape;1498;p65"/>
          <p:cNvSpPr txBox="1"/>
          <p:nvPr/>
        </p:nvSpPr>
        <p:spPr>
          <a:xfrm>
            <a:off x="1124806" y="4424298"/>
            <a:ext cx="38314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prediction: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65"/>
          <p:cNvSpPr txBox="1"/>
          <p:nvPr/>
        </p:nvSpPr>
        <p:spPr>
          <a:xfrm>
            <a:off x="5230859" y="4426959"/>
            <a:ext cx="1770035" cy="12124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207" l="-9999" r="-9283" t="-729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00" name="Google Shape;1500;p65"/>
          <p:cNvSpPr txBox="1"/>
          <p:nvPr>
            <p:ph type="title"/>
          </p:nvPr>
        </p:nvSpPr>
        <p:spPr>
          <a:xfrm>
            <a:off x="1143000" y="3708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Training: Cross-Entropy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66"/>
          <p:cNvSpPr/>
          <p:nvPr/>
        </p:nvSpPr>
        <p:spPr>
          <a:xfrm>
            <a:off x="1817952" y="5919787"/>
            <a:ext cx="32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66"/>
          <p:cNvSpPr/>
          <p:nvPr/>
        </p:nvSpPr>
        <p:spPr>
          <a:xfrm>
            <a:off x="1817952" y="6207787"/>
            <a:ext cx="129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66"/>
          <p:cNvSpPr/>
          <p:nvPr/>
        </p:nvSpPr>
        <p:spPr>
          <a:xfrm>
            <a:off x="1817952" y="6495787"/>
            <a:ext cx="79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66"/>
          <p:cNvSpPr/>
          <p:nvPr/>
        </p:nvSpPr>
        <p:spPr>
          <a:xfrm>
            <a:off x="1817952" y="7071787"/>
            <a:ext cx="93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66"/>
          <p:cNvSpPr/>
          <p:nvPr/>
        </p:nvSpPr>
        <p:spPr>
          <a:xfrm>
            <a:off x="1817952" y="7359787"/>
            <a:ext cx="11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66"/>
          <p:cNvSpPr/>
          <p:nvPr/>
        </p:nvSpPr>
        <p:spPr>
          <a:xfrm>
            <a:off x="1817952" y="7647787"/>
            <a:ext cx="14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66"/>
          <p:cNvSpPr/>
          <p:nvPr/>
        </p:nvSpPr>
        <p:spPr>
          <a:xfrm>
            <a:off x="1817952" y="6783787"/>
            <a:ext cx="576000" cy="216000"/>
          </a:xfrm>
          <a:prstGeom prst="rect">
            <a:avLst/>
          </a:prstGeom>
          <a:solidFill>
            <a:srgbClr val="D1EEB2"/>
          </a:solidFill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66"/>
          <p:cNvSpPr/>
          <p:nvPr/>
        </p:nvSpPr>
        <p:spPr>
          <a:xfrm>
            <a:off x="1817952" y="7931692"/>
            <a:ext cx="21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66"/>
          <p:cNvSpPr/>
          <p:nvPr/>
        </p:nvSpPr>
        <p:spPr>
          <a:xfrm>
            <a:off x="1817952" y="8219692"/>
            <a:ext cx="43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4" name="Google Shape;1514;p66"/>
          <p:cNvCxnSpPr/>
          <p:nvPr/>
        </p:nvCxnSpPr>
        <p:spPr>
          <a:xfrm flipH="1">
            <a:off x="3113952" y="6880717"/>
            <a:ext cx="8280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15" name="Google Shape;1515;p66"/>
          <p:cNvSpPr txBox="1"/>
          <p:nvPr/>
        </p:nvSpPr>
        <p:spPr>
          <a:xfrm>
            <a:off x="4030700" y="6603905"/>
            <a:ext cx="8002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endParaRPr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66"/>
          <p:cNvSpPr txBox="1"/>
          <p:nvPr/>
        </p:nvSpPr>
        <p:spPr>
          <a:xfrm>
            <a:off x="1124806" y="3144954"/>
            <a:ext cx="105240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example: </a:t>
            </a:r>
            <a:r>
              <a:rPr lang="en-US" sz="4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</a:t>
            </a:r>
            <a:r>
              <a:rPr lang="en-US" sz="40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r>
              <a:rPr lang="en-US" sz="4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4000">
                <a:solidFill>
                  <a:srgbClr val="A5A5A5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a mat &lt;eos&gt;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7" name="Google Shape;1517;p66"/>
          <p:cNvCxnSpPr/>
          <p:nvPr/>
        </p:nvCxnSpPr>
        <p:spPr>
          <a:xfrm>
            <a:off x="7612005" y="2667600"/>
            <a:ext cx="1" cy="54000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18" name="Google Shape;1518;p66"/>
          <p:cNvSpPr txBox="1"/>
          <p:nvPr/>
        </p:nvSpPr>
        <p:spPr>
          <a:xfrm>
            <a:off x="5766937" y="2135619"/>
            <a:ext cx="36901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Target at this step</a:t>
            </a:r>
            <a:endParaRPr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66"/>
          <p:cNvSpPr txBox="1"/>
          <p:nvPr/>
        </p:nvSpPr>
        <p:spPr>
          <a:xfrm>
            <a:off x="1670558" y="5023675"/>
            <a:ext cx="2598788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433" l="-6372" r="-5391" t="-152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20" name="Google Shape;1520;p66"/>
          <p:cNvSpPr txBox="1"/>
          <p:nvPr/>
        </p:nvSpPr>
        <p:spPr>
          <a:xfrm>
            <a:off x="5896477" y="5780668"/>
            <a:ext cx="327334" cy="28623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66"/>
          <p:cNvSpPr txBox="1"/>
          <p:nvPr/>
        </p:nvSpPr>
        <p:spPr>
          <a:xfrm>
            <a:off x="5896477" y="6711787"/>
            <a:ext cx="327334" cy="400110"/>
          </a:xfrm>
          <a:prstGeom prst="rect">
            <a:avLst/>
          </a:prstGeom>
          <a:solidFill>
            <a:srgbClr val="E7F6D8"/>
          </a:solidFill>
          <a:ln cap="flat" cmpd="sng" w="9525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1522" name="Google Shape;1522;p66"/>
          <p:cNvCxnSpPr/>
          <p:nvPr/>
        </p:nvCxnSpPr>
        <p:spPr>
          <a:xfrm>
            <a:off x="4830919" y="6880717"/>
            <a:ext cx="828000" cy="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23" name="Google Shape;1523;p66"/>
          <p:cNvSpPr txBox="1"/>
          <p:nvPr/>
        </p:nvSpPr>
        <p:spPr>
          <a:xfrm>
            <a:off x="1124806" y="4424298"/>
            <a:ext cx="38314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prediction: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66"/>
          <p:cNvSpPr txBox="1"/>
          <p:nvPr/>
        </p:nvSpPr>
        <p:spPr>
          <a:xfrm>
            <a:off x="7405922" y="4464421"/>
            <a:ext cx="4785284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9784" l="-2909" r="-2114" t="-127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25" name="Google Shape;1525;p66"/>
          <p:cNvSpPr/>
          <p:nvPr/>
        </p:nvSpPr>
        <p:spPr>
          <a:xfrm>
            <a:off x="7678265" y="5813654"/>
            <a:ext cx="32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66"/>
          <p:cNvSpPr/>
          <p:nvPr/>
        </p:nvSpPr>
        <p:spPr>
          <a:xfrm>
            <a:off x="7678265" y="6101654"/>
            <a:ext cx="129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66"/>
          <p:cNvSpPr/>
          <p:nvPr/>
        </p:nvSpPr>
        <p:spPr>
          <a:xfrm>
            <a:off x="7678265" y="6389654"/>
            <a:ext cx="79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66"/>
          <p:cNvSpPr/>
          <p:nvPr/>
        </p:nvSpPr>
        <p:spPr>
          <a:xfrm>
            <a:off x="7678265" y="6965654"/>
            <a:ext cx="93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66"/>
          <p:cNvSpPr/>
          <p:nvPr/>
        </p:nvSpPr>
        <p:spPr>
          <a:xfrm>
            <a:off x="7678265" y="7253654"/>
            <a:ext cx="11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66"/>
          <p:cNvSpPr/>
          <p:nvPr/>
        </p:nvSpPr>
        <p:spPr>
          <a:xfrm>
            <a:off x="7678265" y="7541654"/>
            <a:ext cx="14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66"/>
          <p:cNvSpPr/>
          <p:nvPr/>
        </p:nvSpPr>
        <p:spPr>
          <a:xfrm>
            <a:off x="7678265" y="6677654"/>
            <a:ext cx="576000" cy="216000"/>
          </a:xfrm>
          <a:prstGeom prst="rect">
            <a:avLst/>
          </a:prstGeom>
          <a:solidFill>
            <a:srgbClr val="D1EEB2"/>
          </a:solidFill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66"/>
          <p:cNvSpPr/>
          <p:nvPr/>
        </p:nvSpPr>
        <p:spPr>
          <a:xfrm>
            <a:off x="7678265" y="7825559"/>
            <a:ext cx="21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66"/>
          <p:cNvSpPr/>
          <p:nvPr/>
        </p:nvSpPr>
        <p:spPr>
          <a:xfrm>
            <a:off x="7678265" y="8113559"/>
            <a:ext cx="43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66"/>
          <p:cNvSpPr/>
          <p:nvPr/>
        </p:nvSpPr>
        <p:spPr>
          <a:xfrm>
            <a:off x="9133909" y="5791875"/>
            <a:ext cx="144000" cy="8280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66"/>
          <p:cNvSpPr/>
          <p:nvPr/>
        </p:nvSpPr>
        <p:spPr>
          <a:xfrm>
            <a:off x="9145359" y="6964424"/>
            <a:ext cx="144000" cy="12960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66"/>
          <p:cNvSpPr txBox="1"/>
          <p:nvPr/>
        </p:nvSpPr>
        <p:spPr>
          <a:xfrm>
            <a:off x="9230770" y="5927006"/>
            <a:ext cx="19961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66"/>
          <p:cNvSpPr txBox="1"/>
          <p:nvPr/>
        </p:nvSpPr>
        <p:spPr>
          <a:xfrm>
            <a:off x="9100130" y="6495787"/>
            <a:ext cx="21347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increase</a:t>
            </a:r>
            <a:endParaRPr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66"/>
          <p:cNvSpPr txBox="1"/>
          <p:nvPr/>
        </p:nvSpPr>
        <p:spPr>
          <a:xfrm>
            <a:off x="9264057" y="7363827"/>
            <a:ext cx="19961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66"/>
          <p:cNvSpPr txBox="1"/>
          <p:nvPr/>
        </p:nvSpPr>
        <p:spPr>
          <a:xfrm>
            <a:off x="5230859" y="4426959"/>
            <a:ext cx="1770035" cy="12124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207" l="-9999" r="-9283" t="-729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40" name="Google Shape;1540;p66"/>
          <p:cNvSpPr txBox="1"/>
          <p:nvPr/>
        </p:nvSpPr>
        <p:spPr>
          <a:xfrm>
            <a:off x="743206" y="9424623"/>
            <a:ext cx="6703886" cy="16721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61648" l="-16095" r="0" t="-1022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41" name="Google Shape;1541;p66"/>
          <p:cNvSpPr txBox="1"/>
          <p:nvPr/>
        </p:nvSpPr>
        <p:spPr>
          <a:xfrm>
            <a:off x="1005306" y="8704855"/>
            <a:ext cx="41937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Cross-entropy loss: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66"/>
          <p:cNvSpPr txBox="1"/>
          <p:nvPr/>
        </p:nvSpPr>
        <p:spPr>
          <a:xfrm>
            <a:off x="7256321" y="9913162"/>
            <a:ext cx="4563813" cy="64671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5293" l="-3877" r="-2768" t="-137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43" name="Google Shape;1543;p66"/>
          <p:cNvSpPr txBox="1"/>
          <p:nvPr/>
        </p:nvSpPr>
        <p:spPr>
          <a:xfrm>
            <a:off x="1005306" y="12317269"/>
            <a:ext cx="5756191" cy="6463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115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44" name="Google Shape;1544;p66"/>
          <p:cNvSpPr txBox="1"/>
          <p:nvPr/>
        </p:nvSpPr>
        <p:spPr>
          <a:xfrm>
            <a:off x="1005306" y="11624404"/>
            <a:ext cx="83423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For one-hot targets, this is equivalent to</a:t>
            </a:r>
            <a:endParaRPr sz="3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66"/>
          <p:cNvSpPr txBox="1"/>
          <p:nvPr>
            <p:ph type="title"/>
          </p:nvPr>
        </p:nvSpPr>
        <p:spPr>
          <a:xfrm>
            <a:off x="1143000" y="3708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Training: Cross-Entropy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67"/>
          <p:cNvSpPr/>
          <p:nvPr/>
        </p:nvSpPr>
        <p:spPr>
          <a:xfrm>
            <a:off x="1817952" y="5919787"/>
            <a:ext cx="32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67"/>
          <p:cNvSpPr/>
          <p:nvPr/>
        </p:nvSpPr>
        <p:spPr>
          <a:xfrm>
            <a:off x="1817952" y="6207787"/>
            <a:ext cx="129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67"/>
          <p:cNvSpPr/>
          <p:nvPr/>
        </p:nvSpPr>
        <p:spPr>
          <a:xfrm>
            <a:off x="1817952" y="6495787"/>
            <a:ext cx="79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67"/>
          <p:cNvSpPr/>
          <p:nvPr/>
        </p:nvSpPr>
        <p:spPr>
          <a:xfrm>
            <a:off x="1817952" y="7071787"/>
            <a:ext cx="93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67"/>
          <p:cNvSpPr/>
          <p:nvPr/>
        </p:nvSpPr>
        <p:spPr>
          <a:xfrm>
            <a:off x="1817952" y="7359787"/>
            <a:ext cx="11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67"/>
          <p:cNvSpPr/>
          <p:nvPr/>
        </p:nvSpPr>
        <p:spPr>
          <a:xfrm>
            <a:off x="1817952" y="7647787"/>
            <a:ext cx="14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67"/>
          <p:cNvSpPr/>
          <p:nvPr/>
        </p:nvSpPr>
        <p:spPr>
          <a:xfrm>
            <a:off x="1817952" y="6783787"/>
            <a:ext cx="576000" cy="216000"/>
          </a:xfrm>
          <a:prstGeom prst="rect">
            <a:avLst/>
          </a:prstGeom>
          <a:solidFill>
            <a:srgbClr val="D1EEB2"/>
          </a:solidFill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67"/>
          <p:cNvSpPr/>
          <p:nvPr/>
        </p:nvSpPr>
        <p:spPr>
          <a:xfrm>
            <a:off x="1817952" y="7931692"/>
            <a:ext cx="21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67"/>
          <p:cNvSpPr/>
          <p:nvPr/>
        </p:nvSpPr>
        <p:spPr>
          <a:xfrm>
            <a:off x="1817952" y="8219692"/>
            <a:ext cx="43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9" name="Google Shape;1559;p67"/>
          <p:cNvCxnSpPr/>
          <p:nvPr/>
        </p:nvCxnSpPr>
        <p:spPr>
          <a:xfrm flipH="1">
            <a:off x="3113952" y="6880717"/>
            <a:ext cx="8280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60" name="Google Shape;1560;p67"/>
          <p:cNvSpPr txBox="1"/>
          <p:nvPr/>
        </p:nvSpPr>
        <p:spPr>
          <a:xfrm>
            <a:off x="4030700" y="6603905"/>
            <a:ext cx="8002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endParaRPr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67"/>
          <p:cNvSpPr txBox="1"/>
          <p:nvPr/>
        </p:nvSpPr>
        <p:spPr>
          <a:xfrm>
            <a:off x="1124806" y="3144954"/>
            <a:ext cx="105240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example: </a:t>
            </a:r>
            <a:r>
              <a:rPr lang="en-US" sz="4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saw a </a:t>
            </a:r>
            <a:r>
              <a:rPr lang="en-US" sz="4000">
                <a:solidFill>
                  <a:srgbClr val="6BAA25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  <a:r>
              <a:rPr lang="en-US" sz="4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4000">
                <a:solidFill>
                  <a:srgbClr val="A5A5A5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a mat &lt;eos&gt;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2" name="Google Shape;1562;p67"/>
          <p:cNvCxnSpPr/>
          <p:nvPr/>
        </p:nvCxnSpPr>
        <p:spPr>
          <a:xfrm>
            <a:off x="7612005" y="2667600"/>
            <a:ext cx="1" cy="54000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63" name="Google Shape;1563;p67"/>
          <p:cNvSpPr txBox="1"/>
          <p:nvPr/>
        </p:nvSpPr>
        <p:spPr>
          <a:xfrm>
            <a:off x="5766937" y="2135619"/>
            <a:ext cx="36901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Target at this step</a:t>
            </a:r>
            <a:endParaRPr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67"/>
          <p:cNvSpPr txBox="1"/>
          <p:nvPr/>
        </p:nvSpPr>
        <p:spPr>
          <a:xfrm>
            <a:off x="1670558" y="5023675"/>
            <a:ext cx="2598788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433" l="-6372" r="-5391" t="-152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65" name="Google Shape;1565;p67"/>
          <p:cNvSpPr txBox="1"/>
          <p:nvPr/>
        </p:nvSpPr>
        <p:spPr>
          <a:xfrm>
            <a:off x="5896477" y="5780668"/>
            <a:ext cx="327334" cy="28623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67"/>
          <p:cNvSpPr txBox="1"/>
          <p:nvPr/>
        </p:nvSpPr>
        <p:spPr>
          <a:xfrm>
            <a:off x="5896477" y="6711787"/>
            <a:ext cx="327334" cy="400110"/>
          </a:xfrm>
          <a:prstGeom prst="rect">
            <a:avLst/>
          </a:prstGeom>
          <a:solidFill>
            <a:srgbClr val="E7F6D8"/>
          </a:solidFill>
          <a:ln cap="flat" cmpd="sng" w="9525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1567" name="Google Shape;1567;p67"/>
          <p:cNvCxnSpPr/>
          <p:nvPr/>
        </p:nvCxnSpPr>
        <p:spPr>
          <a:xfrm>
            <a:off x="4830919" y="6880717"/>
            <a:ext cx="828000" cy="0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68" name="Google Shape;1568;p67"/>
          <p:cNvSpPr txBox="1"/>
          <p:nvPr/>
        </p:nvSpPr>
        <p:spPr>
          <a:xfrm>
            <a:off x="1124806" y="4424298"/>
            <a:ext cx="38314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prediction: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67"/>
          <p:cNvSpPr txBox="1"/>
          <p:nvPr/>
        </p:nvSpPr>
        <p:spPr>
          <a:xfrm>
            <a:off x="7405922" y="4464421"/>
            <a:ext cx="4785284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9784" l="-2909" r="-2114" t="-127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70" name="Google Shape;1570;p67"/>
          <p:cNvSpPr/>
          <p:nvPr/>
        </p:nvSpPr>
        <p:spPr>
          <a:xfrm>
            <a:off x="7678265" y="5813654"/>
            <a:ext cx="32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67"/>
          <p:cNvSpPr/>
          <p:nvPr/>
        </p:nvSpPr>
        <p:spPr>
          <a:xfrm>
            <a:off x="7678265" y="6101654"/>
            <a:ext cx="129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67"/>
          <p:cNvSpPr/>
          <p:nvPr/>
        </p:nvSpPr>
        <p:spPr>
          <a:xfrm>
            <a:off x="7678265" y="6389654"/>
            <a:ext cx="79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67"/>
          <p:cNvSpPr/>
          <p:nvPr/>
        </p:nvSpPr>
        <p:spPr>
          <a:xfrm>
            <a:off x="7678265" y="6965654"/>
            <a:ext cx="93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67"/>
          <p:cNvSpPr/>
          <p:nvPr/>
        </p:nvSpPr>
        <p:spPr>
          <a:xfrm>
            <a:off x="7678265" y="7253654"/>
            <a:ext cx="115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67"/>
          <p:cNvSpPr/>
          <p:nvPr/>
        </p:nvSpPr>
        <p:spPr>
          <a:xfrm>
            <a:off x="7678265" y="7541654"/>
            <a:ext cx="144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67"/>
          <p:cNvSpPr/>
          <p:nvPr/>
        </p:nvSpPr>
        <p:spPr>
          <a:xfrm>
            <a:off x="7678265" y="6677654"/>
            <a:ext cx="576000" cy="216000"/>
          </a:xfrm>
          <a:prstGeom prst="rect">
            <a:avLst/>
          </a:prstGeom>
          <a:solidFill>
            <a:srgbClr val="D1EEB2"/>
          </a:solidFill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67"/>
          <p:cNvSpPr/>
          <p:nvPr/>
        </p:nvSpPr>
        <p:spPr>
          <a:xfrm>
            <a:off x="7678265" y="7825559"/>
            <a:ext cx="216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67"/>
          <p:cNvSpPr/>
          <p:nvPr/>
        </p:nvSpPr>
        <p:spPr>
          <a:xfrm>
            <a:off x="7678265" y="8113559"/>
            <a:ext cx="432000" cy="216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67"/>
          <p:cNvSpPr/>
          <p:nvPr/>
        </p:nvSpPr>
        <p:spPr>
          <a:xfrm>
            <a:off x="9133909" y="5791875"/>
            <a:ext cx="144000" cy="8280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67"/>
          <p:cNvSpPr/>
          <p:nvPr/>
        </p:nvSpPr>
        <p:spPr>
          <a:xfrm>
            <a:off x="9145359" y="6964424"/>
            <a:ext cx="144000" cy="12960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67"/>
          <p:cNvSpPr txBox="1"/>
          <p:nvPr/>
        </p:nvSpPr>
        <p:spPr>
          <a:xfrm>
            <a:off x="9230770" y="5927006"/>
            <a:ext cx="19961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67"/>
          <p:cNvSpPr txBox="1"/>
          <p:nvPr/>
        </p:nvSpPr>
        <p:spPr>
          <a:xfrm>
            <a:off x="9100130" y="6495787"/>
            <a:ext cx="21347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increase</a:t>
            </a:r>
            <a:endParaRPr sz="32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67"/>
          <p:cNvSpPr txBox="1"/>
          <p:nvPr/>
        </p:nvSpPr>
        <p:spPr>
          <a:xfrm>
            <a:off x="9264057" y="7363827"/>
            <a:ext cx="19961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67"/>
          <p:cNvSpPr txBox="1"/>
          <p:nvPr/>
        </p:nvSpPr>
        <p:spPr>
          <a:xfrm>
            <a:off x="5230859" y="4426959"/>
            <a:ext cx="1770035" cy="12124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207" l="-9999" r="-9283" t="-729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85" name="Google Shape;1585;p67"/>
          <p:cNvSpPr txBox="1"/>
          <p:nvPr/>
        </p:nvSpPr>
        <p:spPr>
          <a:xfrm>
            <a:off x="743206" y="9424623"/>
            <a:ext cx="6703886" cy="16721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61648" l="-16095" r="0" t="-1022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86" name="Google Shape;1586;p67"/>
          <p:cNvSpPr txBox="1"/>
          <p:nvPr/>
        </p:nvSpPr>
        <p:spPr>
          <a:xfrm>
            <a:off x="1005306" y="8704855"/>
            <a:ext cx="41937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Cross-entropy loss: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67"/>
          <p:cNvSpPr txBox="1"/>
          <p:nvPr/>
        </p:nvSpPr>
        <p:spPr>
          <a:xfrm>
            <a:off x="7256321" y="9913162"/>
            <a:ext cx="4563813" cy="64671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5293" l="-3877" r="-2768" t="-137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88" name="Google Shape;1588;p67"/>
          <p:cNvSpPr txBox="1"/>
          <p:nvPr/>
        </p:nvSpPr>
        <p:spPr>
          <a:xfrm>
            <a:off x="1005306" y="12317269"/>
            <a:ext cx="5756191" cy="6463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115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89" name="Google Shape;1589;p67"/>
          <p:cNvSpPr txBox="1"/>
          <p:nvPr/>
        </p:nvSpPr>
        <p:spPr>
          <a:xfrm>
            <a:off x="1005306" y="11624404"/>
            <a:ext cx="83423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For one-hot targets, this is equivalent to</a:t>
            </a:r>
            <a:endParaRPr sz="3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67"/>
          <p:cNvSpPr txBox="1"/>
          <p:nvPr>
            <p:ph type="title"/>
          </p:nvPr>
        </p:nvSpPr>
        <p:spPr>
          <a:xfrm>
            <a:off x="1143000" y="3708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Training: Cross-Entropy</a:t>
            </a:r>
            <a:endParaRPr/>
          </a:p>
        </p:txBody>
      </p:sp>
      <p:cxnSp>
        <p:nvCxnSpPr>
          <p:cNvPr id="1591" name="Google Shape;1591;p67"/>
          <p:cNvCxnSpPr/>
          <p:nvPr/>
        </p:nvCxnSpPr>
        <p:spPr>
          <a:xfrm rot="10800000">
            <a:off x="12572806" y="3423600"/>
            <a:ext cx="0" cy="9215007"/>
          </a:xfrm>
          <a:prstGeom prst="straightConnector1">
            <a:avLst/>
          </a:prstGeom>
          <a:noFill/>
          <a:ln cap="flat" cmpd="sng" w="635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92" name="Google Shape;1592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612639" y="3305291"/>
            <a:ext cx="10266770" cy="78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6806" y="3042000"/>
            <a:ext cx="14882400" cy="82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7"/>
          <p:cNvSpPr txBox="1"/>
          <p:nvPr/>
        </p:nvSpPr>
        <p:spPr>
          <a:xfrm>
            <a:off x="1985392" y="12582000"/>
            <a:ext cx="205556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The picture is from the presentation by Peter Battaglia: http://phys.csail.mit.edu/talks/battaglia.pdf</a:t>
            </a:r>
            <a:endParaRPr sz="3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Why do we need them?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68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598" name="Google Shape;1598;p68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599" name="Google Shape;159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68"/>
          <p:cNvSpPr txBox="1"/>
          <p:nvPr/>
        </p:nvSpPr>
        <p:spPr>
          <a:xfrm>
            <a:off x="14291183" y="5975996"/>
            <a:ext cx="8584823" cy="4032000"/>
          </a:xfrm>
          <a:prstGeom prst="rect">
            <a:avLst/>
          </a:prstGeom>
          <a:solidFill>
            <a:srgbClr val="6BAA25">
              <a:alpha val="9803"/>
            </a:srgbClr>
          </a:solidFill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and High-Level Pipeline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Training: Cross-Entropy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Models: Recurrent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5A5A5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Models: Convolutional</a:t>
            </a:r>
            <a:endParaRPr sz="4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None/>
            </a:pPr>
            <a:r>
              <a:t/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1" name="Google Shape;1601;p68"/>
          <p:cNvCxnSpPr/>
          <p:nvPr/>
        </p:nvCxnSpPr>
        <p:spPr>
          <a:xfrm flipH="1" rot="10800000">
            <a:off x="11628000" y="6462001"/>
            <a:ext cx="21600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02" name="Google Shape;1602;p68"/>
          <p:cNvSpPr txBox="1"/>
          <p:nvPr/>
        </p:nvSpPr>
        <p:spPr>
          <a:xfrm>
            <a:off x="14754405" y="6858000"/>
            <a:ext cx="6912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3" name="Google Shape;160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12806" y="9144000"/>
            <a:ext cx="655804" cy="6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4" name="Google Shape;1604;p68"/>
          <p:cNvCxnSpPr/>
          <p:nvPr/>
        </p:nvCxnSpPr>
        <p:spPr>
          <a:xfrm flipH="1" rot="10800000">
            <a:off x="21168000" y="9468000"/>
            <a:ext cx="720000" cy="1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05" name="Google Shape;1605;p68"/>
          <p:cNvSpPr txBox="1"/>
          <p:nvPr/>
        </p:nvSpPr>
        <p:spPr>
          <a:xfrm>
            <a:off x="1590753" y="5976000"/>
            <a:ext cx="9684000" cy="972000"/>
          </a:xfrm>
          <a:prstGeom prst="rect">
            <a:avLst/>
          </a:prstGeom>
          <a:solidFill>
            <a:srgbClr val="6BAA25">
              <a:alpha val="9803"/>
            </a:srgbClr>
          </a:solidFill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69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611" name="Google Shape;1611;p69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612" name="Google Shape;161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69"/>
          <p:cNvSpPr txBox="1"/>
          <p:nvPr/>
        </p:nvSpPr>
        <p:spPr>
          <a:xfrm>
            <a:off x="14291183" y="5975996"/>
            <a:ext cx="8584823" cy="4032000"/>
          </a:xfrm>
          <a:prstGeom prst="rect">
            <a:avLst/>
          </a:prstGeom>
          <a:solidFill>
            <a:srgbClr val="6BAA25">
              <a:alpha val="9803"/>
            </a:srgbClr>
          </a:solidFill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and High-Level Pipeline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Training: Cross-Entropy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Models: Recurrent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5A5A5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Models: Convolutional</a:t>
            </a:r>
            <a:endParaRPr sz="4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None/>
            </a:pPr>
            <a:r>
              <a:t/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4" name="Google Shape;1614;p69"/>
          <p:cNvCxnSpPr/>
          <p:nvPr/>
        </p:nvCxnSpPr>
        <p:spPr>
          <a:xfrm flipH="1" rot="10800000">
            <a:off x="11628000" y="6462001"/>
            <a:ext cx="21600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15" name="Google Shape;1615;p69"/>
          <p:cNvSpPr txBox="1"/>
          <p:nvPr/>
        </p:nvSpPr>
        <p:spPr>
          <a:xfrm>
            <a:off x="14754410" y="7884000"/>
            <a:ext cx="5508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6" name="Google Shape;161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12806" y="9144000"/>
            <a:ext cx="655804" cy="6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7" name="Google Shape;1617;p69"/>
          <p:cNvCxnSpPr/>
          <p:nvPr/>
        </p:nvCxnSpPr>
        <p:spPr>
          <a:xfrm flipH="1" rot="10800000">
            <a:off x="21168000" y="9468000"/>
            <a:ext cx="720000" cy="1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18" name="Google Shape;1618;p69"/>
          <p:cNvSpPr txBox="1"/>
          <p:nvPr/>
        </p:nvSpPr>
        <p:spPr>
          <a:xfrm>
            <a:off x="1590753" y="5976000"/>
            <a:ext cx="9684000" cy="972000"/>
          </a:xfrm>
          <a:prstGeom prst="rect">
            <a:avLst/>
          </a:prstGeom>
          <a:solidFill>
            <a:srgbClr val="6BAA25">
              <a:alpha val="9803"/>
            </a:srgbClr>
          </a:solidFill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70"/>
          <p:cNvSpPr txBox="1"/>
          <p:nvPr/>
        </p:nvSpPr>
        <p:spPr>
          <a:xfrm>
            <a:off x="743206" y="4568400"/>
            <a:ext cx="824959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read a text, predict next token at each step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70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Recurrent Models for Language Modeling</a:t>
            </a:r>
            <a:endParaRPr sz="7200"/>
          </a:p>
        </p:txBody>
      </p:sp>
      <p:pic>
        <p:nvPicPr>
          <p:cNvPr id="1625" name="Google Shape;162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5449" y="3872997"/>
            <a:ext cx="12838197" cy="830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71"/>
          <p:cNvSpPr txBox="1"/>
          <p:nvPr/>
        </p:nvSpPr>
        <p:spPr>
          <a:xfrm>
            <a:off x="743206" y="4568400"/>
            <a:ext cx="824959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Multi-layer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feed the states from one RNN to the next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71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Recurrent Models for Language Modeling</a:t>
            </a:r>
            <a:endParaRPr sz="7200"/>
          </a:p>
        </p:txBody>
      </p:sp>
      <p:pic>
        <p:nvPicPr>
          <p:cNvPr id="1632" name="Google Shape;163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9606" y="3423600"/>
            <a:ext cx="10106913" cy="91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72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638" name="Google Shape;1638;p72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639" name="Google Shape;163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72"/>
          <p:cNvSpPr txBox="1"/>
          <p:nvPr/>
        </p:nvSpPr>
        <p:spPr>
          <a:xfrm>
            <a:off x="14291183" y="5975996"/>
            <a:ext cx="8584823" cy="4032000"/>
          </a:xfrm>
          <a:prstGeom prst="rect">
            <a:avLst/>
          </a:prstGeom>
          <a:solidFill>
            <a:srgbClr val="6BAA25">
              <a:alpha val="9803"/>
            </a:srgbClr>
          </a:solidFill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and High-Level Pipeline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Training: Cross-Entropy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Models: Recurrent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5A5A5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Models: Convolutional</a:t>
            </a:r>
            <a:endParaRPr sz="4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None/>
            </a:pPr>
            <a:r>
              <a:t/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1" name="Google Shape;1641;p72"/>
          <p:cNvCxnSpPr/>
          <p:nvPr/>
        </p:nvCxnSpPr>
        <p:spPr>
          <a:xfrm flipH="1" rot="10800000">
            <a:off x="11628000" y="6462001"/>
            <a:ext cx="21600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42" name="Google Shape;1642;p72"/>
          <p:cNvSpPr txBox="1"/>
          <p:nvPr/>
        </p:nvSpPr>
        <p:spPr>
          <a:xfrm>
            <a:off x="14754410" y="7884000"/>
            <a:ext cx="5508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3" name="Google Shape;164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12806" y="9144000"/>
            <a:ext cx="655804" cy="6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4" name="Google Shape;1644;p72"/>
          <p:cNvCxnSpPr/>
          <p:nvPr/>
        </p:nvCxnSpPr>
        <p:spPr>
          <a:xfrm flipH="1" rot="10800000">
            <a:off x="21168000" y="9468000"/>
            <a:ext cx="720000" cy="1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45" name="Google Shape;1645;p72"/>
          <p:cNvSpPr txBox="1"/>
          <p:nvPr/>
        </p:nvSpPr>
        <p:spPr>
          <a:xfrm>
            <a:off x="1590753" y="5976000"/>
            <a:ext cx="9684000" cy="972000"/>
          </a:xfrm>
          <a:prstGeom prst="rect">
            <a:avLst/>
          </a:prstGeom>
          <a:solidFill>
            <a:srgbClr val="6BAA25">
              <a:alpha val="9803"/>
            </a:srgbClr>
          </a:solidFill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73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651" name="Google Shape;1651;p73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652" name="Google Shape;165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73"/>
          <p:cNvSpPr txBox="1"/>
          <p:nvPr/>
        </p:nvSpPr>
        <p:spPr>
          <a:xfrm>
            <a:off x="1590753" y="5976000"/>
            <a:ext cx="9684000" cy="972000"/>
          </a:xfrm>
          <a:prstGeom prst="rect">
            <a:avLst/>
          </a:prstGeom>
          <a:solidFill>
            <a:srgbClr val="6BAA25">
              <a:alpha val="9803"/>
            </a:srgbClr>
          </a:solidFill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73"/>
          <p:cNvSpPr txBox="1"/>
          <p:nvPr/>
        </p:nvSpPr>
        <p:spPr>
          <a:xfrm>
            <a:off x="14291183" y="5975996"/>
            <a:ext cx="8584823" cy="4032000"/>
          </a:xfrm>
          <a:prstGeom prst="rect">
            <a:avLst/>
          </a:prstGeom>
          <a:solidFill>
            <a:srgbClr val="6BAA25">
              <a:alpha val="9803"/>
            </a:srgbClr>
          </a:solidFill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and High-Level Pipeline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Training: Cross-Entropy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Models: Recurrent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5A5A5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Models: Convolutional</a:t>
            </a:r>
            <a:endParaRPr sz="4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None/>
            </a:pPr>
            <a:r>
              <a:t/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5" name="Google Shape;1655;p73"/>
          <p:cNvCxnSpPr/>
          <p:nvPr/>
        </p:nvCxnSpPr>
        <p:spPr>
          <a:xfrm flipH="1" rot="10800000">
            <a:off x="11628000" y="6462001"/>
            <a:ext cx="21600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56" name="Google Shape;1656;p73"/>
          <p:cNvSpPr txBox="1"/>
          <p:nvPr/>
        </p:nvSpPr>
        <p:spPr>
          <a:xfrm>
            <a:off x="14754410" y="8964000"/>
            <a:ext cx="6372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7" name="Google Shape;1657;p73"/>
          <p:cNvCxnSpPr/>
          <p:nvPr/>
        </p:nvCxnSpPr>
        <p:spPr>
          <a:xfrm>
            <a:off x="18296806" y="9936002"/>
            <a:ext cx="0" cy="807653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58" name="Google Shape;1658;p73"/>
          <p:cNvSpPr txBox="1"/>
          <p:nvPr/>
        </p:nvSpPr>
        <p:spPr>
          <a:xfrm>
            <a:off x="15244006" y="10667759"/>
            <a:ext cx="556113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NLP Course </a:t>
            </a:r>
            <a:r>
              <a:rPr lang="en-US" sz="44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For You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-US" sz="44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n-US" sz="44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want, read</a:t>
            </a:r>
            <a:r>
              <a:rPr b="1" lang="en-US" sz="44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400" u="sng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sz="44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9" name="Google Shape;1659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80806" y="10743655"/>
            <a:ext cx="582936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74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665" name="Google Shape;1665;p74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666" name="Google Shape;166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74"/>
          <p:cNvSpPr txBox="1"/>
          <p:nvPr/>
        </p:nvSpPr>
        <p:spPr>
          <a:xfrm>
            <a:off x="1590753" y="6984000"/>
            <a:ext cx="6372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75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673" name="Google Shape;1673;p75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674" name="Google Shape;167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75"/>
          <p:cNvSpPr txBox="1"/>
          <p:nvPr/>
        </p:nvSpPr>
        <p:spPr>
          <a:xfrm>
            <a:off x="1590753" y="6984000"/>
            <a:ext cx="6372000" cy="972000"/>
          </a:xfrm>
          <a:prstGeom prst="rect">
            <a:avLst/>
          </a:prstGeom>
          <a:solidFill>
            <a:srgbClr val="6BAA25">
              <a:alpha val="9803"/>
            </a:srgbClr>
          </a:solidFill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75"/>
          <p:cNvSpPr txBox="1"/>
          <p:nvPr/>
        </p:nvSpPr>
        <p:spPr>
          <a:xfrm>
            <a:off x="12954406" y="7056000"/>
            <a:ext cx="9180000" cy="5112000"/>
          </a:xfrm>
          <a:prstGeom prst="rect">
            <a:avLst/>
          </a:prstGeom>
          <a:solidFill>
            <a:srgbClr val="6BAA25">
              <a:alpha val="9803"/>
            </a:srgbClr>
          </a:solidFill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Goal: Coherence and Diversity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Sampling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Sampling with Temperature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Top-K Sampling</a:t>
            </a:r>
            <a:endParaRPr/>
          </a:p>
          <a:p>
            <a:pPr indent="-685800" lvl="0" marL="685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urier New"/>
              <a:buChar char="o"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Top-p (Nucleus) Sampling</a:t>
            </a:r>
            <a:endParaRPr/>
          </a:p>
        </p:txBody>
      </p:sp>
      <p:cxnSp>
        <p:nvCxnSpPr>
          <p:cNvPr id="1677" name="Google Shape;1677;p75"/>
          <p:cNvCxnSpPr/>
          <p:nvPr/>
        </p:nvCxnSpPr>
        <p:spPr>
          <a:xfrm flipH="1" rot="10800000">
            <a:off x="8375206" y="7488000"/>
            <a:ext cx="4320000" cy="1"/>
          </a:xfrm>
          <a:prstGeom prst="straightConnector1">
            <a:avLst/>
          </a:prstGeom>
          <a:noFill/>
          <a:ln cap="flat" cmpd="sng" w="38100">
            <a:solidFill>
              <a:srgbClr val="6BAA25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76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We Need: Coherence and Diversity</a:t>
            </a:r>
            <a:endParaRPr sz="7200"/>
          </a:p>
        </p:txBody>
      </p:sp>
      <p:sp>
        <p:nvSpPr>
          <p:cNvPr id="1683" name="Google Shape;1683;p76"/>
          <p:cNvSpPr txBox="1"/>
          <p:nvPr/>
        </p:nvSpPr>
        <p:spPr>
          <a:xfrm>
            <a:off x="1649623" y="2660400"/>
            <a:ext cx="109231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Usually, we need generated texts to be: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76"/>
          <p:cNvSpPr txBox="1"/>
          <p:nvPr/>
        </p:nvSpPr>
        <p:spPr>
          <a:xfrm>
            <a:off x="3048000" y="4093029"/>
            <a:ext cx="1963550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coherent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generated text has to make sense;</a:t>
            </a:r>
            <a:b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diverse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model has to be able to produce very different samples.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77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We Need: Coherence and Diversity</a:t>
            </a:r>
            <a:endParaRPr sz="7200"/>
          </a:p>
        </p:txBody>
      </p:sp>
      <p:sp>
        <p:nvSpPr>
          <p:cNvPr id="1690" name="Google Shape;1690;p77"/>
          <p:cNvSpPr txBox="1"/>
          <p:nvPr/>
        </p:nvSpPr>
        <p:spPr>
          <a:xfrm>
            <a:off x="1649623" y="2660400"/>
            <a:ext cx="109231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Usually, we need generated texts to be: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77"/>
          <p:cNvSpPr txBox="1"/>
          <p:nvPr/>
        </p:nvSpPr>
        <p:spPr>
          <a:xfrm>
            <a:off x="3048000" y="4093029"/>
            <a:ext cx="1963550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coherent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generated text has to make sense;</a:t>
            </a:r>
            <a:b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diverse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model has to be able to produce very different samples.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77"/>
          <p:cNvSpPr txBox="1"/>
          <p:nvPr/>
        </p:nvSpPr>
        <p:spPr>
          <a:xfrm>
            <a:off x="6085606" y="9897540"/>
            <a:ext cx="864210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control this?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3" name="Google Shape;169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0406" y="7621200"/>
            <a:ext cx="1908000" cy="455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6806" y="3042000"/>
            <a:ext cx="14882400" cy="82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8"/>
          <p:cNvSpPr txBox="1"/>
          <p:nvPr/>
        </p:nvSpPr>
        <p:spPr>
          <a:xfrm>
            <a:off x="1985392" y="12582000"/>
            <a:ext cx="205556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The picture is from the presentation by Peter Battaglia: http://phys.csail.mit.edu/talks/battaglia.pdf</a:t>
            </a:r>
            <a:endParaRPr sz="3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8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Why do we need them?</a:t>
            </a:r>
            <a:endParaRPr/>
          </a:p>
        </p:txBody>
      </p:sp>
      <p:sp>
        <p:nvSpPr>
          <p:cNvPr id="336" name="Google Shape;336;p8"/>
          <p:cNvSpPr txBox="1"/>
          <p:nvPr/>
        </p:nvSpPr>
        <p:spPr>
          <a:xfrm>
            <a:off x="668780" y="3042000"/>
            <a:ext cx="65616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/>
              <a:t>Identifying the most influential patterns in the surrounding world</a:t>
            </a:r>
            <a:b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/>
              <a:t>Experiment simplification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78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Sampling with Temperature</a:t>
            </a:r>
            <a:endParaRPr sz="7200"/>
          </a:p>
        </p:txBody>
      </p:sp>
      <p:pic>
        <p:nvPicPr>
          <p:cNvPr id="1699" name="Google Shape;1699;p78"/>
          <p:cNvPicPr preferRelativeResize="0"/>
          <p:nvPr/>
        </p:nvPicPr>
        <p:blipFill rotWithShape="1">
          <a:blip r:embed="rId3">
            <a:alphaModFix/>
          </a:blip>
          <a:srcRect b="0" l="0" r="54876" t="0"/>
          <a:stretch/>
        </p:blipFill>
        <p:spPr>
          <a:xfrm>
            <a:off x="1671137" y="4583144"/>
            <a:ext cx="9396000" cy="842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4" name="Google Shape;170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606" y="1726018"/>
            <a:ext cx="16750484" cy="2797297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79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Sampling with Temperature</a:t>
            </a:r>
            <a:endParaRPr sz="7200"/>
          </a:p>
        </p:txBody>
      </p:sp>
      <p:pic>
        <p:nvPicPr>
          <p:cNvPr id="1706" name="Google Shape;170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1137" y="4583144"/>
            <a:ext cx="20823269" cy="842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0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Sampling with Temperature</a:t>
            </a:r>
            <a:endParaRPr sz="7200"/>
          </a:p>
        </p:txBody>
      </p:sp>
      <p:pic>
        <p:nvPicPr>
          <p:cNvPr id="1712" name="Google Shape;171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2806" y="2215871"/>
            <a:ext cx="17172000" cy="100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0"/>
          <p:cNvSpPr txBox="1"/>
          <p:nvPr/>
        </p:nvSpPr>
        <p:spPr>
          <a:xfrm>
            <a:off x="1257515" y="12583669"/>
            <a:ext cx="231412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http://lena-voita.github.io/nlp_course/language_modeling.html</a:t>
            </a:r>
            <a:r>
              <a:rPr lang="en-US" sz="4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#generation_strategies_temperature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4" name="Google Shape;171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606" y="12582000"/>
            <a:ext cx="655804" cy="6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81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Examples: Temperature=2</a:t>
            </a:r>
            <a:endParaRPr sz="7200"/>
          </a:p>
        </p:txBody>
      </p:sp>
      <p:sp>
        <p:nvSpPr>
          <p:cNvPr id="1720" name="Google Shape;1720;p81"/>
          <p:cNvSpPr txBox="1"/>
          <p:nvPr/>
        </p:nvSpPr>
        <p:spPr>
          <a:xfrm>
            <a:off x="1257515" y="12583669"/>
            <a:ext cx="231412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http://lena-voita.github.io/nlp_course/language_modeling.html</a:t>
            </a:r>
            <a:r>
              <a:rPr lang="en-US" sz="4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#generation_strategies_temperature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606" y="12582000"/>
            <a:ext cx="655804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000" y="3240000"/>
            <a:ext cx="18000000" cy="549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0000" y="3240000"/>
            <a:ext cx="18000000" cy="4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80000" y="3240000"/>
            <a:ext cx="18000000" cy="77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82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Examples: Temperature=2</a:t>
            </a:r>
            <a:endParaRPr sz="7200"/>
          </a:p>
        </p:txBody>
      </p:sp>
      <p:sp>
        <p:nvSpPr>
          <p:cNvPr id="1730" name="Google Shape;1730;p82"/>
          <p:cNvSpPr txBox="1"/>
          <p:nvPr/>
        </p:nvSpPr>
        <p:spPr>
          <a:xfrm>
            <a:off x="1257515" y="12583669"/>
            <a:ext cx="231412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http://lena-voita.github.io/nlp_course/language_modeling.html</a:t>
            </a:r>
            <a:r>
              <a:rPr lang="en-US" sz="4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#generation_strategies_temperature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1" name="Google Shape;173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606" y="12582000"/>
            <a:ext cx="655804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000" y="3240000"/>
            <a:ext cx="18000000" cy="4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83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Examples: Temperature=2</a:t>
            </a:r>
            <a:endParaRPr sz="7200"/>
          </a:p>
        </p:txBody>
      </p:sp>
      <p:sp>
        <p:nvSpPr>
          <p:cNvPr id="1738" name="Google Shape;1738;p83"/>
          <p:cNvSpPr txBox="1"/>
          <p:nvPr/>
        </p:nvSpPr>
        <p:spPr>
          <a:xfrm>
            <a:off x="1257515" y="12583669"/>
            <a:ext cx="231412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http://lena-voita.github.io/nlp_course/language_modeling.html</a:t>
            </a:r>
            <a:r>
              <a:rPr lang="en-US" sz="4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#generation_strategies_temperature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9" name="Google Shape;173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606" y="12582000"/>
            <a:ext cx="655804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000" y="3240000"/>
            <a:ext cx="18000000" cy="5490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84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Examples: Temperature=0.2</a:t>
            </a:r>
            <a:endParaRPr sz="7200"/>
          </a:p>
        </p:txBody>
      </p:sp>
      <p:sp>
        <p:nvSpPr>
          <p:cNvPr id="1746" name="Google Shape;1746;p84"/>
          <p:cNvSpPr txBox="1"/>
          <p:nvPr/>
        </p:nvSpPr>
        <p:spPr>
          <a:xfrm>
            <a:off x="1257515" y="12583669"/>
            <a:ext cx="231412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http://lena-voita.github.io/nlp_course/language_modeling.html</a:t>
            </a:r>
            <a:r>
              <a:rPr lang="en-US" sz="4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#generation_strategies_temperature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7" name="Google Shape;174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606" y="12582000"/>
            <a:ext cx="655804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000" y="3240000"/>
            <a:ext cx="18000000" cy="538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85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Examples: Temperature=0.2</a:t>
            </a:r>
            <a:endParaRPr sz="7200"/>
          </a:p>
        </p:txBody>
      </p:sp>
      <p:sp>
        <p:nvSpPr>
          <p:cNvPr id="1754" name="Google Shape;1754;p85"/>
          <p:cNvSpPr txBox="1"/>
          <p:nvPr/>
        </p:nvSpPr>
        <p:spPr>
          <a:xfrm>
            <a:off x="1257515" y="12583669"/>
            <a:ext cx="231412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http://lena-voita.github.io/nlp_course/language_modeling.html</a:t>
            </a:r>
            <a:r>
              <a:rPr lang="en-US" sz="4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#generation_strategies_temperature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5" name="Google Shape;175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606" y="12582000"/>
            <a:ext cx="655804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000" y="3240000"/>
            <a:ext cx="18000000" cy="2259109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85"/>
          <p:cNvSpPr txBox="1"/>
          <p:nvPr/>
        </p:nvSpPr>
        <p:spPr>
          <a:xfrm>
            <a:off x="4177606" y="5759536"/>
            <a:ext cx="101809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(this sample appeared several times)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86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Examples: Temperature=0.2</a:t>
            </a:r>
            <a:endParaRPr sz="7200"/>
          </a:p>
        </p:txBody>
      </p:sp>
      <p:sp>
        <p:nvSpPr>
          <p:cNvPr id="1763" name="Google Shape;1763;p86"/>
          <p:cNvSpPr txBox="1"/>
          <p:nvPr/>
        </p:nvSpPr>
        <p:spPr>
          <a:xfrm>
            <a:off x="1257515" y="12583669"/>
            <a:ext cx="231412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http://lena-voita.github.io/nlp_course/language_modeling.html</a:t>
            </a:r>
            <a:r>
              <a:rPr lang="en-US" sz="4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#generation_strategies_temperature</a:t>
            </a:r>
            <a:endParaRPr sz="4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4" name="Google Shape;176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606" y="12582000"/>
            <a:ext cx="655804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000" y="3240000"/>
            <a:ext cx="18000000" cy="2295547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86"/>
          <p:cNvSpPr txBox="1"/>
          <p:nvPr/>
        </p:nvSpPr>
        <p:spPr>
          <a:xfrm>
            <a:off x="4177606" y="5759536"/>
            <a:ext cx="99213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(this sample appeared many times)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87"/>
          <p:cNvSpPr txBox="1"/>
          <p:nvPr/>
        </p:nvSpPr>
        <p:spPr>
          <a:xfrm>
            <a:off x="17689630" y="10457569"/>
            <a:ext cx="365997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2" name="Google Shape;1772;p87"/>
          <p:cNvCxnSpPr/>
          <p:nvPr/>
        </p:nvCxnSpPr>
        <p:spPr>
          <a:xfrm>
            <a:off x="2651206" y="10243790"/>
            <a:ext cx="18698400" cy="0"/>
          </a:xfrm>
          <a:prstGeom prst="straightConnector1">
            <a:avLst/>
          </a:prstGeom>
          <a:noFill/>
          <a:ln cap="flat" cmpd="sng" w="63500">
            <a:solidFill>
              <a:srgbClr val="7F7F7F"/>
            </a:solidFill>
            <a:prstDash val="solid"/>
            <a:miter lim="800000"/>
            <a:headEnd len="med" w="med" type="oval"/>
            <a:tailEnd len="med" w="med" type="stealth"/>
          </a:ln>
        </p:spPr>
      </p:cxnSp>
      <p:sp>
        <p:nvSpPr>
          <p:cNvPr id="1773" name="Google Shape;1773;p87"/>
          <p:cNvSpPr txBox="1"/>
          <p:nvPr/>
        </p:nvSpPr>
        <p:spPr>
          <a:xfrm>
            <a:off x="2387351" y="10430103"/>
            <a:ext cx="5277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87"/>
          <p:cNvSpPr txBox="1"/>
          <p:nvPr/>
        </p:nvSpPr>
        <p:spPr>
          <a:xfrm>
            <a:off x="11885162" y="10408855"/>
            <a:ext cx="5277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87"/>
          <p:cNvSpPr/>
          <p:nvPr/>
        </p:nvSpPr>
        <p:spPr>
          <a:xfrm>
            <a:off x="2507206" y="10099790"/>
            <a:ext cx="288000" cy="288000"/>
          </a:xfrm>
          <a:prstGeom prst="ellipse">
            <a:avLst/>
          </a:prstGeom>
          <a:solidFill>
            <a:schemeClr val="lt1"/>
          </a:solidFill>
          <a:ln cap="flat" cmpd="sng" w="635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87"/>
          <p:cNvSpPr/>
          <p:nvPr/>
        </p:nvSpPr>
        <p:spPr>
          <a:xfrm>
            <a:off x="11992539" y="10134345"/>
            <a:ext cx="288000" cy="2880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87"/>
          <p:cNvSpPr txBox="1"/>
          <p:nvPr/>
        </p:nvSpPr>
        <p:spPr>
          <a:xfrm>
            <a:off x="9280088" y="10987803"/>
            <a:ext cx="634551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(standard sampling)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8" name="Google Shape;1778;p87"/>
          <p:cNvCxnSpPr/>
          <p:nvPr/>
        </p:nvCxnSpPr>
        <p:spPr>
          <a:xfrm>
            <a:off x="5834861" y="8350502"/>
            <a:ext cx="12420000" cy="0"/>
          </a:xfrm>
          <a:prstGeom prst="straightConnector1">
            <a:avLst/>
          </a:prstGeom>
          <a:noFill/>
          <a:ln cap="flat" cmpd="sng" w="101600">
            <a:solidFill>
              <a:schemeClr val="accent4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779" name="Google Shape;1779;p87"/>
          <p:cNvCxnSpPr/>
          <p:nvPr/>
        </p:nvCxnSpPr>
        <p:spPr>
          <a:xfrm>
            <a:off x="5876806" y="9495302"/>
            <a:ext cx="12420000" cy="0"/>
          </a:xfrm>
          <a:prstGeom prst="straightConnector1">
            <a:avLst/>
          </a:prstGeom>
          <a:noFill/>
          <a:ln cap="flat" cmpd="sng" w="101600">
            <a:solidFill>
              <a:schemeClr val="accent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780" name="Google Shape;1780;p87"/>
          <p:cNvSpPr txBox="1"/>
          <p:nvPr/>
        </p:nvSpPr>
        <p:spPr>
          <a:xfrm>
            <a:off x="11046405" y="7543426"/>
            <a:ext cx="251383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diversity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87"/>
          <p:cNvSpPr txBox="1"/>
          <p:nvPr/>
        </p:nvSpPr>
        <p:spPr>
          <a:xfrm>
            <a:off x="10850129" y="8645200"/>
            <a:ext cx="31005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coherence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87"/>
          <p:cNvSpPr txBox="1"/>
          <p:nvPr/>
        </p:nvSpPr>
        <p:spPr>
          <a:xfrm>
            <a:off x="4647568" y="8941304"/>
            <a:ext cx="105643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6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87"/>
          <p:cNvSpPr txBox="1"/>
          <p:nvPr/>
        </p:nvSpPr>
        <p:spPr>
          <a:xfrm>
            <a:off x="19038559" y="8953332"/>
            <a:ext cx="49404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6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87"/>
          <p:cNvSpPr txBox="1"/>
          <p:nvPr/>
        </p:nvSpPr>
        <p:spPr>
          <a:xfrm>
            <a:off x="4693783" y="7799701"/>
            <a:ext cx="49404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6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87"/>
          <p:cNvSpPr txBox="1"/>
          <p:nvPr/>
        </p:nvSpPr>
        <p:spPr>
          <a:xfrm>
            <a:off x="18946069" y="7796504"/>
            <a:ext cx="105643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6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87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Sampling with Temperature</a:t>
            </a:r>
            <a:endParaRPr sz="7200"/>
          </a:p>
        </p:txBody>
      </p:sp>
      <p:sp>
        <p:nvSpPr>
          <p:cNvPr id="1787" name="Google Shape;1787;p87"/>
          <p:cNvSpPr txBox="1"/>
          <p:nvPr/>
        </p:nvSpPr>
        <p:spPr>
          <a:xfrm>
            <a:off x="2651205" y="2963392"/>
            <a:ext cx="1604917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 can help a bit</a:t>
            </a:r>
            <a:endParaRPr/>
          </a:p>
          <a:p>
            <a:pPr indent="-3810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not ideal: both increasing and decreasing improve one of coherence and diversity, but hurt the other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Model of a Language?..</a:t>
            </a:r>
            <a:endParaRPr/>
          </a:p>
        </p:txBody>
      </p:sp>
      <p:pic>
        <p:nvPicPr>
          <p:cNvPr id="342" name="Google Shape;3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4019" y="4186800"/>
            <a:ext cx="3289300" cy="78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88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Top-K Sampling: top K tokens</a:t>
            </a:r>
            <a:endParaRPr sz="7200"/>
          </a:p>
        </p:txBody>
      </p:sp>
      <p:sp>
        <p:nvSpPr>
          <p:cNvPr id="1793" name="Google Shape;1793;p88"/>
          <p:cNvSpPr txBox="1"/>
          <p:nvPr/>
        </p:nvSpPr>
        <p:spPr>
          <a:xfrm>
            <a:off x="1888006" y="3042000"/>
            <a:ext cx="210814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always sample from top-K most probable tokens (usually, K is about 10-50)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4" name="Google Shape;1794;p88"/>
          <p:cNvPicPr preferRelativeResize="0"/>
          <p:nvPr/>
        </p:nvPicPr>
        <p:blipFill rotWithShape="1">
          <a:blip r:embed="rId3">
            <a:alphaModFix/>
          </a:blip>
          <a:srcRect b="-13549" l="0" r="0" t="13550"/>
          <a:stretch/>
        </p:blipFill>
        <p:spPr>
          <a:xfrm>
            <a:off x="6848806" y="4831469"/>
            <a:ext cx="9425348" cy="961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9" name="Google Shape;179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806" y="2990500"/>
            <a:ext cx="8821488" cy="90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2530" y="3200400"/>
            <a:ext cx="12015076" cy="9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Google Shape;1801;p89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Problems of the Top-K Sampling: Fixed K is Not Good</a:t>
            </a:r>
            <a:endParaRPr sz="7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6" name="Google Shape;180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206" y="4568400"/>
            <a:ext cx="9540000" cy="804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17841" y="4950000"/>
            <a:ext cx="12626026" cy="57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90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Top-p (Nucleus) Sampling: p% of the probability mass</a:t>
            </a:r>
            <a:endParaRPr sz="7200"/>
          </a:p>
        </p:txBody>
      </p:sp>
      <p:sp>
        <p:nvSpPr>
          <p:cNvPr id="1809" name="Google Shape;1809;p90"/>
          <p:cNvSpPr txBox="1"/>
          <p:nvPr/>
        </p:nvSpPr>
        <p:spPr>
          <a:xfrm>
            <a:off x="1506406" y="2589853"/>
            <a:ext cx="2082172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each step, pick so many top tokens to cover p% of the probability mass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91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815" name="Google Shape;1815;p91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816" name="Google Shape;181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91"/>
          <p:cNvSpPr txBox="1"/>
          <p:nvPr/>
        </p:nvSpPr>
        <p:spPr>
          <a:xfrm>
            <a:off x="1590753" y="6984000"/>
            <a:ext cx="6372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DF0"/>
        </a:solid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2"/>
          <p:cNvSpPr txBox="1"/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/>
              <a:t>What is going to happen:</a:t>
            </a:r>
            <a:endParaRPr/>
          </a:p>
        </p:txBody>
      </p:sp>
      <p:sp>
        <p:nvSpPr>
          <p:cNvPr id="1823" name="Google Shape;1823;p92"/>
          <p:cNvSpPr txBox="1"/>
          <p:nvPr>
            <p:ph idx="1" type="body"/>
          </p:nvPr>
        </p:nvSpPr>
        <p:spPr>
          <a:xfrm>
            <a:off x="1143000" y="2660400"/>
            <a:ext cx="19461161" cy="8691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6858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What is Language Modeling?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General Framework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N-Gram Language Models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Neural Language Models (NN-LM)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Generation Strategies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Evaluation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Practical Tips</a:t>
            </a:r>
            <a:endParaRPr/>
          </a:p>
          <a:p>
            <a:pPr indent="-685800" lvl="0" marL="685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          Analysis and Interpretability</a:t>
            </a:r>
            <a:endParaRPr/>
          </a:p>
        </p:txBody>
      </p:sp>
      <p:pic>
        <p:nvPicPr>
          <p:cNvPr id="1824" name="Google Shape;182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0188000"/>
            <a:ext cx="115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92"/>
          <p:cNvSpPr txBox="1"/>
          <p:nvPr/>
        </p:nvSpPr>
        <p:spPr>
          <a:xfrm>
            <a:off x="1590754" y="7992000"/>
            <a:ext cx="3348000" cy="972000"/>
          </a:xfrm>
          <a:prstGeom prst="rect">
            <a:avLst/>
          </a:prstGeom>
          <a:noFill/>
          <a:ln cap="flat" cmpd="sng" w="38100">
            <a:solidFill>
              <a:srgbClr val="6BA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93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Evaluation Intuition</a:t>
            </a:r>
            <a:endParaRPr sz="7200"/>
          </a:p>
        </p:txBody>
      </p:sp>
      <p:pic>
        <p:nvPicPr>
          <p:cNvPr id="1831" name="Google Shape;183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806" y="3924682"/>
            <a:ext cx="10179518" cy="598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2206" y="2404850"/>
            <a:ext cx="18384236" cy="1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7" name="Google Shape;183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0501" y="6364800"/>
            <a:ext cx="12631125" cy="70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94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Evaluation Intuition</a:t>
            </a:r>
            <a:endParaRPr sz="7200"/>
          </a:p>
        </p:txBody>
      </p:sp>
      <p:pic>
        <p:nvPicPr>
          <p:cNvPr id="1839" name="Google Shape;1839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806" y="3924682"/>
            <a:ext cx="10179518" cy="598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2206" y="2404850"/>
            <a:ext cx="18384236" cy="1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95"/>
          <p:cNvSpPr txBox="1"/>
          <p:nvPr/>
        </p:nvSpPr>
        <p:spPr>
          <a:xfrm>
            <a:off x="761430" y="3042000"/>
            <a:ext cx="12956176" cy="21693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8820" l="0" r="0" t="-1105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46" name="Google Shape;1846;p95"/>
          <p:cNvSpPr txBox="1"/>
          <p:nvPr/>
        </p:nvSpPr>
        <p:spPr>
          <a:xfrm>
            <a:off x="14480806" y="3042000"/>
            <a:ext cx="8864671" cy="21693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8820" l="-142" r="-1002" t="-1105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47" name="Google Shape;1847;p95"/>
          <p:cNvSpPr txBox="1"/>
          <p:nvPr/>
        </p:nvSpPr>
        <p:spPr>
          <a:xfrm>
            <a:off x="3796006" y="5742000"/>
            <a:ext cx="703269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Log-likelihood of the text</a:t>
            </a:r>
            <a:endParaRPr/>
          </a:p>
        </p:txBody>
      </p:sp>
      <p:sp>
        <p:nvSpPr>
          <p:cNvPr id="1848" name="Google Shape;1848;p95"/>
          <p:cNvSpPr txBox="1"/>
          <p:nvPr/>
        </p:nvSpPr>
        <p:spPr>
          <a:xfrm>
            <a:off x="14427899" y="5742000"/>
            <a:ext cx="844810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: cross-entropy (our loss) is negative log-likelihood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95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Perplexity and Text Log- Likelihood</a:t>
            </a:r>
            <a:endParaRPr sz="7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6"/>
          <p:cNvSpPr txBox="1"/>
          <p:nvPr/>
        </p:nvSpPr>
        <p:spPr>
          <a:xfrm>
            <a:off x="761430" y="3042000"/>
            <a:ext cx="12956176" cy="21693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8820" l="0" r="0" t="-1105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55" name="Google Shape;1855;p96"/>
          <p:cNvSpPr txBox="1"/>
          <p:nvPr/>
        </p:nvSpPr>
        <p:spPr>
          <a:xfrm>
            <a:off x="14480806" y="3042000"/>
            <a:ext cx="8864671" cy="21693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8820" l="-142" r="-1002" t="-1105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56" name="Google Shape;1856;p96"/>
          <p:cNvSpPr txBox="1"/>
          <p:nvPr/>
        </p:nvSpPr>
        <p:spPr>
          <a:xfrm>
            <a:off x="3796006" y="5742000"/>
            <a:ext cx="703269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Log-likelihood of the text</a:t>
            </a:r>
            <a:endParaRPr/>
          </a:p>
        </p:txBody>
      </p:sp>
      <p:sp>
        <p:nvSpPr>
          <p:cNvPr id="1857" name="Google Shape;1857;p96"/>
          <p:cNvSpPr txBox="1"/>
          <p:nvPr/>
        </p:nvSpPr>
        <p:spPr>
          <a:xfrm>
            <a:off x="14427899" y="5742000"/>
            <a:ext cx="844810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4800">
                <a:solidFill>
                  <a:srgbClr val="6BAA25"/>
                </a:solidFill>
                <a:latin typeface="Arial"/>
                <a:ea typeface="Arial"/>
                <a:cs typeface="Arial"/>
                <a:sym typeface="Arial"/>
              </a:rPr>
              <a:t>: cross-entropy (our loss) is negative log-likelihood</a:t>
            </a:r>
            <a:endParaRPr sz="4800">
              <a:solidFill>
                <a:srgbClr val="6BAA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96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Perplexity and Text Log- Likelihood</a:t>
            </a:r>
            <a:endParaRPr sz="7200"/>
          </a:p>
        </p:txBody>
      </p:sp>
      <p:sp>
        <p:nvSpPr>
          <p:cNvPr id="1859" name="Google Shape;1859;p96"/>
          <p:cNvSpPr txBox="1"/>
          <p:nvPr/>
        </p:nvSpPr>
        <p:spPr>
          <a:xfrm>
            <a:off x="1143030" y="7842348"/>
            <a:ext cx="1906177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more common to report its transformation called perplexity: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0" name="Google Shape;1860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5259" y="9204033"/>
            <a:ext cx="9026237" cy="15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96"/>
          <p:cNvSpPr txBox="1"/>
          <p:nvPr/>
        </p:nvSpPr>
        <p:spPr>
          <a:xfrm>
            <a:off x="1487527" y="11261547"/>
            <a:ext cx="127890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perplexity -&gt; high data likelihood -&gt; good!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97"/>
          <p:cNvSpPr txBox="1"/>
          <p:nvPr>
            <p:ph type="title"/>
          </p:nvPr>
        </p:nvSpPr>
        <p:spPr>
          <a:xfrm>
            <a:off x="743206" y="762000"/>
            <a:ext cx="23659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/>
              <a:t>Perplexity: Which Values Does it Take?</a:t>
            </a:r>
            <a:endParaRPr sz="7200"/>
          </a:p>
        </p:txBody>
      </p:sp>
      <p:pic>
        <p:nvPicPr>
          <p:cNvPr id="1867" name="Google Shape;186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969" y="2660400"/>
            <a:ext cx="9026237" cy="15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97"/>
          <p:cNvSpPr txBox="1"/>
          <p:nvPr/>
        </p:nvSpPr>
        <p:spPr>
          <a:xfrm>
            <a:off x="1292518" y="4950000"/>
            <a:ext cx="71320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perplexity is 1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97"/>
          <p:cNvSpPr txBox="1"/>
          <p:nvPr/>
        </p:nvSpPr>
        <p:spPr>
          <a:xfrm>
            <a:off x="2651206" y="5860957"/>
            <a:ext cx="148824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If the model is perfect and assigns probability 1 to correct tokens,  then the log-probabilities are zero</a:t>
            </a:r>
            <a:endParaRPr sz="4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2014-09-09T08:22:07Z</dcterms:created>
  <dc:creator>presentation</dc:creator>
</cp:coreProperties>
</file>